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49"/>
  </p:notesMasterIdLst>
  <p:sldIdLst>
    <p:sldId id="256" r:id="rId3"/>
    <p:sldId id="954" r:id="rId4"/>
    <p:sldId id="915" r:id="rId5"/>
    <p:sldId id="924" r:id="rId6"/>
    <p:sldId id="902" r:id="rId7"/>
    <p:sldId id="950" r:id="rId8"/>
    <p:sldId id="905" r:id="rId9"/>
    <p:sldId id="913" r:id="rId10"/>
    <p:sldId id="939" r:id="rId11"/>
    <p:sldId id="908" r:id="rId12"/>
    <p:sldId id="965" r:id="rId13"/>
    <p:sldId id="959" r:id="rId14"/>
    <p:sldId id="921" r:id="rId15"/>
    <p:sldId id="961" r:id="rId16"/>
    <p:sldId id="962" r:id="rId17"/>
    <p:sldId id="929" r:id="rId18"/>
    <p:sldId id="932" r:id="rId19"/>
    <p:sldId id="933" r:id="rId20"/>
    <p:sldId id="945" r:id="rId21"/>
    <p:sldId id="903" r:id="rId22"/>
    <p:sldId id="960" r:id="rId23"/>
    <p:sldId id="951" r:id="rId24"/>
    <p:sldId id="909" r:id="rId25"/>
    <p:sldId id="955" r:id="rId26"/>
    <p:sldId id="920" r:id="rId27"/>
    <p:sldId id="966" r:id="rId28"/>
    <p:sldId id="935" r:id="rId29"/>
    <p:sldId id="967" r:id="rId30"/>
    <p:sldId id="936" r:id="rId31"/>
    <p:sldId id="968" r:id="rId32"/>
    <p:sldId id="969" r:id="rId33"/>
    <p:sldId id="937" r:id="rId34"/>
    <p:sldId id="938" r:id="rId35"/>
    <p:sldId id="904" r:id="rId36"/>
    <p:sldId id="934" r:id="rId37"/>
    <p:sldId id="943" r:id="rId38"/>
    <p:sldId id="941" r:id="rId39"/>
    <p:sldId id="948" r:id="rId40"/>
    <p:sldId id="888" r:id="rId41"/>
    <p:sldId id="956" r:id="rId42"/>
    <p:sldId id="940" r:id="rId43"/>
    <p:sldId id="942" r:id="rId44"/>
    <p:sldId id="952" r:id="rId45"/>
    <p:sldId id="963" r:id="rId46"/>
    <p:sldId id="910" r:id="rId47"/>
    <p:sldId id="96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FBB574-4684-C00D-1DB2-56E1A6396646}"/>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8A11BE6D-A355-95AF-B178-487E5B8C02B2}"/>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35A854C4-17A4-415D-B8B3-5D3E114F8E6F}" type="datetime1">
              <a:rPr lang="en-US"/>
              <a:pPr lvl="0"/>
              <a:t>9/29/2022</a:t>
            </a:fld>
            <a:endParaRPr lang="en-US"/>
          </a:p>
        </p:txBody>
      </p:sp>
      <p:sp>
        <p:nvSpPr>
          <p:cNvPr id="4" name="Slide Image Placeholder 3">
            <a:extLst>
              <a:ext uri="{FF2B5EF4-FFF2-40B4-BE49-F238E27FC236}">
                <a16:creationId xmlns:a16="http://schemas.microsoft.com/office/drawing/2014/main" id="{59F2852D-0620-06DF-50B6-641CCA7DA43E}"/>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1E2E849D-964F-ACBB-0BEC-494569CFB8AA}"/>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1711511-42CE-B7E8-3C8D-D84857640AE8}"/>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D8727400-E3C9-7DE9-2C6A-86F46AAA5B4E}"/>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71C9A43F-D1EC-434A-B484-6F774553FEA0}" type="slidenum">
              <a:t>‹#›</a:t>
            </a:fld>
            <a:endParaRPr lang="en-US"/>
          </a:p>
        </p:txBody>
      </p:sp>
    </p:spTree>
    <p:extLst>
      <p:ext uri="{BB962C8B-B14F-4D97-AF65-F5344CB8AC3E}">
        <p14:creationId xmlns:p14="http://schemas.microsoft.com/office/powerpoint/2010/main" val="322703526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4BEC9-8149-D1EE-4FBC-4DD50079F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44A01A-7B53-777E-AE04-82BA21D79159}"/>
              </a:ext>
            </a:extLst>
          </p:cNvPr>
          <p:cNvSpPr txBox="1">
            <a:spLocks noGrp="1"/>
          </p:cNvSpPr>
          <p:nvPr>
            <p:ph type="body" sz="quarter" idx="1"/>
          </p:nvPr>
        </p:nvSpPr>
        <p:spPr/>
        <p:txBody>
          <a:bodyPr/>
          <a:lstStyle/>
          <a:p>
            <a:pPr lvl="0"/>
            <a:r>
              <a:rPr lang="en-US">
                <a:cs typeface="Calibri"/>
              </a:rPr>
              <a:t>Here we can see the breakdown of scoring, Low risk = score of 0, Intermediate risk = score of 1-3, High risk = score of 4+, or 1-3 point with an associated health condition. </a:t>
            </a:r>
          </a:p>
          <a:p>
            <a:pPr lvl="0"/>
            <a:r>
              <a:rPr lang="en-US">
                <a:cs typeface="Calibri"/>
              </a:rPr>
              <a:t>Once we are able to calculate out the score, we can figure out if providing education about ACEs, or assessing for protective factors, linking to support services is important. </a:t>
            </a:r>
          </a:p>
          <a:p>
            <a:pPr lvl="0"/>
            <a:endParaRPr lang="en-US">
              <a:cs typeface="Calibri"/>
            </a:endParaRPr>
          </a:p>
        </p:txBody>
      </p:sp>
      <p:sp>
        <p:nvSpPr>
          <p:cNvPr id="4" name="Slide Number Placeholder 3">
            <a:extLst>
              <a:ext uri="{FF2B5EF4-FFF2-40B4-BE49-F238E27FC236}">
                <a16:creationId xmlns:a16="http://schemas.microsoft.com/office/drawing/2014/main" id="{9003539A-81E0-32C5-7FB5-E30E581D8840}"/>
              </a:ext>
            </a:extLst>
          </p:cNvPr>
          <p:cNvSpPr txBox="1">
            <a:spLocks noGrp="1"/>
          </p:cNvSpPr>
          <p:nvPr>
            <p:ph type="sldNum" sz="quarter" idx="8"/>
          </p:nvPr>
        </p:nvSpPr>
        <p:spPr/>
        <p:txBody>
          <a:bodyPr/>
          <a:lstStyle/>
          <a:p>
            <a:pPr lvl="0"/>
            <a:fld id="{8C198CFB-903F-4EE3-904F-74985D38CC73}" type="slidenum">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E7E0C7"/>
        </a:solidFill>
        <a:effectLst/>
      </p:bgPr>
    </p:bg>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68308EB1-2336-EDEC-BD58-FFF742B2DA2E}"/>
              </a:ext>
            </a:extLst>
          </p:cNvPr>
          <p:cNvSpPr/>
          <p:nvPr/>
        </p:nvSpPr>
        <p:spPr>
          <a:xfrm>
            <a:off x="0" y="0"/>
            <a:ext cx="12191996" cy="6858000"/>
          </a:xfrm>
          <a:prstGeom prst="rect">
            <a:avLst/>
          </a:prstGeom>
          <a:blipFill>
            <a:blip r:embed="rId2">
              <a:alphaModFix amt="40000"/>
            </a:blip>
            <a:tile sx="85657" sy="85657" algn="tl"/>
          </a:blipFill>
          <a:ln cap="flat">
            <a:noFill/>
            <a:prstDash val="solid"/>
          </a:ln>
        </p:spPr>
        <p:txBody>
          <a:bodyPr lIns="0" tIns="0" rIns="0" bIns="0"/>
          <a:lstStyle/>
          <a:p>
            <a:endParaRPr lang="en-US"/>
          </a:p>
        </p:txBody>
      </p:sp>
      <p:sp>
        <p:nvSpPr>
          <p:cNvPr id="3" name="Rectangle 9">
            <a:extLst>
              <a:ext uri="{FF2B5EF4-FFF2-40B4-BE49-F238E27FC236}">
                <a16:creationId xmlns:a16="http://schemas.microsoft.com/office/drawing/2014/main" id="{BDF190A3-6073-1134-62F0-1B63D29D899E}"/>
              </a:ext>
            </a:extLst>
          </p:cNvPr>
          <p:cNvSpPr/>
          <p:nvPr/>
        </p:nvSpPr>
        <p:spPr>
          <a:xfrm>
            <a:off x="1307866" y="1267733"/>
            <a:ext cx="9576264" cy="4307948"/>
          </a:xfrm>
          <a:prstGeom prst="rect">
            <a:avLst/>
          </a:prstGeom>
          <a:solidFill>
            <a:srgbClr val="FFFFFF"/>
          </a:solidFill>
          <a:ln cap="flat">
            <a:noFill/>
            <a:prstDash val="solid"/>
          </a:ln>
          <a:effectLst>
            <a:outerShdw dir="16200000" algn="tl">
              <a:srgbClr val="000000">
                <a:alpha val="66000"/>
              </a:srgbClr>
            </a:outerShdw>
          </a:effectLst>
        </p:spPr>
        <p:txBody>
          <a:bodyPr lIns="0" tIns="0" rIns="0" bIns="0"/>
          <a:lstStyle/>
          <a:p>
            <a:endParaRPr lang="en-US"/>
          </a:p>
        </p:txBody>
      </p:sp>
      <p:sp>
        <p:nvSpPr>
          <p:cNvPr id="4" name="Rectangle 10">
            <a:extLst>
              <a:ext uri="{FF2B5EF4-FFF2-40B4-BE49-F238E27FC236}">
                <a16:creationId xmlns:a16="http://schemas.microsoft.com/office/drawing/2014/main" id="{33085079-8A5C-88C3-3949-C1EC53D83796}"/>
              </a:ext>
            </a:extLst>
          </p:cNvPr>
          <p:cNvSpPr/>
          <p:nvPr/>
        </p:nvSpPr>
        <p:spPr>
          <a:xfrm>
            <a:off x="1447796" y="1411614"/>
            <a:ext cx="9296403" cy="4034771"/>
          </a:xfrm>
          <a:prstGeom prst="rect">
            <a:avLst/>
          </a:prstGeom>
          <a:noFill/>
          <a:ln w="6345" cap="sq">
            <a:solidFill>
              <a:srgbClr val="404040"/>
            </a:solidFill>
            <a:prstDash val="solid"/>
            <a:miter/>
          </a:ln>
        </p:spPr>
        <p:txBody>
          <a:bodyPr lIns="0" tIns="0" rIns="0" bIns="0"/>
          <a:lstStyle/>
          <a:p>
            <a:endParaRPr lang="en-US"/>
          </a:p>
        </p:txBody>
      </p:sp>
      <p:sp>
        <p:nvSpPr>
          <p:cNvPr id="5" name="Rectangle 14">
            <a:extLst>
              <a:ext uri="{FF2B5EF4-FFF2-40B4-BE49-F238E27FC236}">
                <a16:creationId xmlns:a16="http://schemas.microsoft.com/office/drawing/2014/main" id="{6F093946-05E6-2EDB-5B94-E3C6FC668AD1}"/>
              </a:ext>
            </a:extLst>
          </p:cNvPr>
          <p:cNvSpPr/>
          <p:nvPr/>
        </p:nvSpPr>
        <p:spPr>
          <a:xfrm>
            <a:off x="5135883" y="1267733"/>
            <a:ext cx="1920240" cy="731520"/>
          </a:xfrm>
          <a:prstGeom prst="rect">
            <a:avLst/>
          </a:prstGeom>
          <a:solidFill>
            <a:srgbClr val="92B0C8"/>
          </a:solidFill>
          <a:ln cap="flat">
            <a:noFill/>
            <a:prstDash val="solid"/>
          </a:ln>
        </p:spPr>
        <p:txBody>
          <a:bodyPr lIns="0" tIns="0" rIns="0" bIns="0"/>
          <a:lstStyle/>
          <a:p>
            <a:endParaRPr lang="en-US"/>
          </a:p>
        </p:txBody>
      </p:sp>
      <p:grpSp>
        <p:nvGrpSpPr>
          <p:cNvPr id="6" name="Group 3">
            <a:extLst>
              <a:ext uri="{FF2B5EF4-FFF2-40B4-BE49-F238E27FC236}">
                <a16:creationId xmlns:a16="http://schemas.microsoft.com/office/drawing/2014/main" id="{F5449032-4CD9-C7B5-1F6A-EFD0BA5A1B86}"/>
              </a:ext>
            </a:extLst>
          </p:cNvPr>
          <p:cNvGrpSpPr/>
          <p:nvPr/>
        </p:nvGrpSpPr>
        <p:grpSpPr>
          <a:xfrm>
            <a:off x="5250183" y="1267733"/>
            <a:ext cx="1691640" cy="645292"/>
            <a:chOff x="5250183" y="1267733"/>
            <a:chExt cx="1691640" cy="645292"/>
          </a:xfrm>
        </p:grpSpPr>
        <p:cxnSp>
          <p:nvCxnSpPr>
            <p:cNvPr id="7" name="Straight Connector 16">
              <a:extLst>
                <a:ext uri="{FF2B5EF4-FFF2-40B4-BE49-F238E27FC236}">
                  <a16:creationId xmlns:a16="http://schemas.microsoft.com/office/drawing/2014/main" id="{78F7FE13-84F8-DBE6-A5CA-12315A8575B5}"/>
                </a:ext>
              </a:extLst>
            </p:cNvPr>
            <p:cNvCxnSpPr/>
            <p:nvPr/>
          </p:nvCxnSpPr>
          <p:spPr>
            <a:xfrm>
              <a:off x="5250183" y="1267733"/>
              <a:ext cx="0" cy="640080"/>
            </a:xfrm>
            <a:prstGeom prst="straightConnector1">
              <a:avLst/>
            </a:prstGeom>
            <a:noFill/>
            <a:ln w="6345" cap="flat">
              <a:solidFill>
                <a:srgbClr val="262626"/>
              </a:solidFill>
              <a:prstDash val="solid"/>
              <a:miter/>
            </a:ln>
          </p:spPr>
        </p:cxnSp>
        <p:cxnSp>
          <p:nvCxnSpPr>
            <p:cNvPr id="8" name="Straight Connector 17">
              <a:extLst>
                <a:ext uri="{FF2B5EF4-FFF2-40B4-BE49-F238E27FC236}">
                  <a16:creationId xmlns:a16="http://schemas.microsoft.com/office/drawing/2014/main" id="{D4D226F6-D7B5-6850-07B8-3C56686D8F54}"/>
                </a:ext>
              </a:extLst>
            </p:cNvPr>
            <p:cNvCxnSpPr/>
            <p:nvPr/>
          </p:nvCxnSpPr>
          <p:spPr>
            <a:xfrm>
              <a:off x="6941823" y="1267733"/>
              <a:ext cx="0" cy="640080"/>
            </a:xfrm>
            <a:prstGeom prst="straightConnector1">
              <a:avLst/>
            </a:prstGeom>
            <a:noFill/>
            <a:ln w="6345" cap="flat">
              <a:solidFill>
                <a:srgbClr val="262626"/>
              </a:solidFill>
              <a:prstDash val="solid"/>
              <a:miter/>
            </a:ln>
          </p:spPr>
        </p:cxnSp>
        <p:cxnSp>
          <p:nvCxnSpPr>
            <p:cNvPr id="9" name="Straight Connector 18">
              <a:extLst>
                <a:ext uri="{FF2B5EF4-FFF2-40B4-BE49-F238E27FC236}">
                  <a16:creationId xmlns:a16="http://schemas.microsoft.com/office/drawing/2014/main" id="{514B1334-A6F2-068D-C612-67B64B0CDF48}"/>
                </a:ext>
              </a:extLst>
            </p:cNvPr>
            <p:cNvCxnSpPr/>
            <p:nvPr/>
          </p:nvCxnSpPr>
          <p:spPr>
            <a:xfrm>
              <a:off x="5250183" y="1913025"/>
              <a:ext cx="1691640" cy="0"/>
            </a:xfrm>
            <a:prstGeom prst="straightConnector1">
              <a:avLst/>
            </a:prstGeom>
            <a:noFill/>
            <a:ln w="6345" cap="flat">
              <a:solidFill>
                <a:srgbClr val="262626"/>
              </a:solidFill>
              <a:prstDash val="solid"/>
              <a:miter/>
            </a:ln>
          </p:spPr>
        </p:cxnSp>
      </p:grpSp>
      <p:sp>
        <p:nvSpPr>
          <p:cNvPr id="10" name="Title 1">
            <a:extLst>
              <a:ext uri="{FF2B5EF4-FFF2-40B4-BE49-F238E27FC236}">
                <a16:creationId xmlns:a16="http://schemas.microsoft.com/office/drawing/2014/main" id="{A1F8EE0D-BAF1-9082-9A16-8A61F7DBCAAA}"/>
              </a:ext>
            </a:extLst>
          </p:cNvPr>
          <p:cNvSpPr txBox="1">
            <a:spLocks noGrp="1"/>
          </p:cNvSpPr>
          <p:nvPr>
            <p:ph type="ctrTitle"/>
          </p:nvPr>
        </p:nvSpPr>
        <p:spPr>
          <a:xfrm>
            <a:off x="1561703" y="2091260"/>
            <a:ext cx="9068589" cy="2590796"/>
          </a:xfrm>
        </p:spPr>
        <p:txBody>
          <a:bodyPr anchorCtr="1">
            <a:noAutofit/>
          </a:bodyPr>
          <a:lstStyle>
            <a:lvl1pPr algn="ctr">
              <a:lnSpc>
                <a:spcPct val="83000"/>
              </a:lnSpc>
              <a:defRPr sz="7200" cap="all" spc="-100"/>
            </a:lvl1pPr>
          </a:lstStyle>
          <a:p>
            <a:pPr lvl="0"/>
            <a:r>
              <a:rPr lang="en-US"/>
              <a:t>Click to edit Master title style</a:t>
            </a:r>
          </a:p>
        </p:txBody>
      </p:sp>
      <p:sp>
        <p:nvSpPr>
          <p:cNvPr id="11" name="Subtitle 2">
            <a:extLst>
              <a:ext uri="{FF2B5EF4-FFF2-40B4-BE49-F238E27FC236}">
                <a16:creationId xmlns:a16="http://schemas.microsoft.com/office/drawing/2014/main" id="{D44EDBE7-EB77-C532-2C25-4DA75976E06B}"/>
              </a:ext>
            </a:extLst>
          </p:cNvPr>
          <p:cNvSpPr txBox="1">
            <a:spLocks noGrp="1"/>
          </p:cNvSpPr>
          <p:nvPr>
            <p:ph type="subTitle" idx="1"/>
          </p:nvPr>
        </p:nvSpPr>
        <p:spPr>
          <a:xfrm>
            <a:off x="1562096" y="4682066"/>
            <a:ext cx="9070848" cy="457200"/>
          </a:xfrm>
        </p:spPr>
        <p:txBody>
          <a:bodyPr anchorCtr="1"/>
          <a:lstStyle>
            <a:lvl1pPr marL="0" indent="0" algn="ctr">
              <a:spcBef>
                <a:spcPts val="0"/>
              </a:spcBef>
              <a:buNone/>
              <a:defRPr sz="1600" spc="80">
                <a:solidFill>
                  <a:srgbClr val="564843"/>
                </a:solidFill>
              </a:defRPr>
            </a:lvl1pPr>
          </a:lstStyle>
          <a:p>
            <a:pPr lvl="0"/>
            <a:r>
              <a:rPr lang="en-US"/>
              <a:t>Click to edit Master subtitle style</a:t>
            </a:r>
          </a:p>
        </p:txBody>
      </p:sp>
      <p:sp>
        <p:nvSpPr>
          <p:cNvPr id="12" name="Date Placeholder 19">
            <a:extLst>
              <a:ext uri="{FF2B5EF4-FFF2-40B4-BE49-F238E27FC236}">
                <a16:creationId xmlns:a16="http://schemas.microsoft.com/office/drawing/2014/main" id="{CDC48F38-C64A-D42A-A820-16C458F245E8}"/>
              </a:ext>
            </a:extLst>
          </p:cNvPr>
          <p:cNvSpPr txBox="1">
            <a:spLocks noGrp="1"/>
          </p:cNvSpPr>
          <p:nvPr>
            <p:ph type="dt" sz="half" idx="7"/>
          </p:nvPr>
        </p:nvSpPr>
        <p:spPr>
          <a:xfrm>
            <a:off x="5318763" y="1341251"/>
            <a:ext cx="1554480" cy="527215"/>
          </a:xfrm>
        </p:spPr>
        <p:txBody>
          <a:bodyPr anchorCtr="1"/>
          <a:lstStyle>
            <a:lvl1pPr algn="ctr">
              <a:defRPr sz="1300">
                <a:solidFill>
                  <a:srgbClr val="FFFFFF"/>
                </a:solidFill>
              </a:defRPr>
            </a:lvl1pPr>
          </a:lstStyle>
          <a:p>
            <a:pPr lvl="0"/>
            <a:fld id="{A19E3D3C-5C73-45C0-B090-5CB3701CE563}" type="datetime1">
              <a:rPr lang="en-US"/>
              <a:pPr lvl="0"/>
              <a:t>9/29/2022</a:t>
            </a:fld>
            <a:endParaRPr lang="en-US"/>
          </a:p>
        </p:txBody>
      </p:sp>
      <p:sp>
        <p:nvSpPr>
          <p:cNvPr id="13" name="Footer Placeholder 20">
            <a:extLst>
              <a:ext uri="{FF2B5EF4-FFF2-40B4-BE49-F238E27FC236}">
                <a16:creationId xmlns:a16="http://schemas.microsoft.com/office/drawing/2014/main" id="{C42779BB-AA4D-5DED-FE72-40AF5D6F0DC2}"/>
              </a:ext>
            </a:extLst>
          </p:cNvPr>
          <p:cNvSpPr txBox="1">
            <a:spLocks noGrp="1"/>
          </p:cNvSpPr>
          <p:nvPr>
            <p:ph type="ftr" sz="quarter" idx="9"/>
          </p:nvPr>
        </p:nvSpPr>
        <p:spPr>
          <a:xfrm>
            <a:off x="1453896" y="5212080"/>
            <a:ext cx="5905496" cy="228600"/>
          </a:xfrm>
        </p:spPr>
        <p:txBody>
          <a:bodyPr anchorCtr="0"/>
          <a:lstStyle>
            <a:lvl1pPr algn="l">
              <a:defRPr/>
            </a:lvl1pPr>
          </a:lstStyle>
          <a:p>
            <a:pPr lvl="0"/>
            <a:endParaRPr lang="en-US"/>
          </a:p>
        </p:txBody>
      </p:sp>
      <p:sp>
        <p:nvSpPr>
          <p:cNvPr id="14" name="Slide Number Placeholder 21">
            <a:extLst>
              <a:ext uri="{FF2B5EF4-FFF2-40B4-BE49-F238E27FC236}">
                <a16:creationId xmlns:a16="http://schemas.microsoft.com/office/drawing/2014/main" id="{BE05E532-1198-3F92-CB1B-AF15919EEC66}"/>
              </a:ext>
            </a:extLst>
          </p:cNvPr>
          <p:cNvSpPr txBox="1">
            <a:spLocks noGrp="1"/>
          </p:cNvSpPr>
          <p:nvPr>
            <p:ph type="sldNum" sz="quarter" idx="8"/>
          </p:nvPr>
        </p:nvSpPr>
        <p:spPr>
          <a:xfrm>
            <a:off x="8606918" y="5212080"/>
            <a:ext cx="2111879" cy="228600"/>
          </a:xfrm>
        </p:spPr>
        <p:txBody>
          <a:bodyPr/>
          <a:lstStyle>
            <a:lvl1pPr>
              <a:defRPr/>
            </a:lvl1pPr>
          </a:lstStyle>
          <a:p>
            <a:pPr lvl="0"/>
            <a:fld id="{8DCA9EF0-BCE1-4DCC-8FFA-A90D251CD926}" type="slidenum">
              <a:t>‹#›</a:t>
            </a:fld>
            <a:endParaRPr lang="en-US"/>
          </a:p>
        </p:txBody>
      </p:sp>
    </p:spTree>
    <p:extLst>
      <p:ext uri="{BB962C8B-B14F-4D97-AF65-F5344CB8AC3E}">
        <p14:creationId xmlns:p14="http://schemas.microsoft.com/office/powerpoint/2010/main" val="189153524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4CE8A1-A808-234C-E80C-7FAB10FC62A4}"/>
              </a:ext>
            </a:extLst>
          </p:cNvPr>
          <p:cNvSpPr txBox="1">
            <a:spLocks noGrp="1"/>
          </p:cNvSpPr>
          <p:nvPr>
            <p:ph type="dt" sz="half" idx="7"/>
          </p:nvPr>
        </p:nvSpPr>
        <p:spPr/>
        <p:txBody>
          <a:bodyPr/>
          <a:lstStyle>
            <a:lvl1pPr>
              <a:defRPr/>
            </a:lvl1pPr>
          </a:lstStyle>
          <a:p>
            <a:pPr lvl="0"/>
            <a:fld id="{1369E839-2797-4C4F-8599-6836C7199649}" type="datetime1">
              <a:rPr lang="en-US"/>
              <a:pPr lvl="0"/>
              <a:t>9/29/2022</a:t>
            </a:fld>
            <a:endParaRPr lang="en-US"/>
          </a:p>
        </p:txBody>
      </p:sp>
      <p:sp>
        <p:nvSpPr>
          <p:cNvPr id="3" name="Footer Placeholder 4">
            <a:extLst>
              <a:ext uri="{FF2B5EF4-FFF2-40B4-BE49-F238E27FC236}">
                <a16:creationId xmlns:a16="http://schemas.microsoft.com/office/drawing/2014/main" id="{00125F4B-3346-F043-909F-EACE4BAA556D}"/>
              </a:ext>
            </a:extLst>
          </p:cNvPr>
          <p:cNvSpPr txBox="1">
            <a:spLocks noGrp="1"/>
          </p:cNvSpPr>
          <p:nvPr>
            <p:ph type="ftr" sz="quarter" idx="9"/>
          </p:nvPr>
        </p:nvSpPr>
        <p:spPr/>
        <p:txBody>
          <a:bodyPr/>
          <a:lstStyle>
            <a:lvl1pPr>
              <a:defRPr/>
            </a:lvl1pPr>
          </a:lstStyle>
          <a:p>
            <a:pPr lvl="0"/>
            <a:endParaRPr lang="en-US"/>
          </a:p>
        </p:txBody>
      </p:sp>
      <p:sp>
        <p:nvSpPr>
          <p:cNvPr id="4" name="Slide Number Placeholder 5">
            <a:extLst>
              <a:ext uri="{FF2B5EF4-FFF2-40B4-BE49-F238E27FC236}">
                <a16:creationId xmlns:a16="http://schemas.microsoft.com/office/drawing/2014/main" id="{68FBB161-FF39-FFD0-32A9-FA32E443971C}"/>
              </a:ext>
            </a:extLst>
          </p:cNvPr>
          <p:cNvSpPr txBox="1">
            <a:spLocks noGrp="1"/>
          </p:cNvSpPr>
          <p:nvPr>
            <p:ph type="sldNum" sz="quarter" idx="8"/>
          </p:nvPr>
        </p:nvSpPr>
        <p:spPr/>
        <p:txBody>
          <a:bodyPr/>
          <a:lstStyle>
            <a:lvl1pPr>
              <a:defRPr/>
            </a:lvl1pPr>
          </a:lstStyle>
          <a:p>
            <a:pPr lvl="0"/>
            <a:fld id="{11C285A9-9316-44F6-AB8E-AB0F7C52C584}" type="slidenum">
              <a:t>‹#›</a:t>
            </a:fld>
            <a:endParaRPr lang="en-US"/>
          </a:p>
        </p:txBody>
      </p:sp>
    </p:spTree>
    <p:extLst>
      <p:ext uri="{BB962C8B-B14F-4D97-AF65-F5344CB8AC3E}">
        <p14:creationId xmlns:p14="http://schemas.microsoft.com/office/powerpoint/2010/main" val="1264293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A5D490-B8CC-5712-3D4C-ACE8E2987060}"/>
              </a:ext>
            </a:extLst>
          </p:cNvPr>
          <p:cNvSpPr txBox="1">
            <a:spLocks noGrp="1"/>
          </p:cNvSpPr>
          <p:nvPr>
            <p:ph type="dt" sz="half" idx="7"/>
          </p:nvPr>
        </p:nvSpPr>
        <p:spPr/>
        <p:txBody>
          <a:bodyPr/>
          <a:lstStyle>
            <a:lvl1pPr>
              <a:defRPr/>
            </a:lvl1pPr>
          </a:lstStyle>
          <a:p>
            <a:pPr lvl="0"/>
            <a:fld id="{B11A241C-2AEA-4B94-B2F4-08552A528061}" type="datetime1">
              <a:rPr lang="en-US"/>
              <a:pPr lvl="0"/>
              <a:t>9/29/2022</a:t>
            </a:fld>
            <a:endParaRPr lang="en-US"/>
          </a:p>
        </p:txBody>
      </p:sp>
      <p:sp>
        <p:nvSpPr>
          <p:cNvPr id="3" name="Footer Placeholder 4">
            <a:extLst>
              <a:ext uri="{FF2B5EF4-FFF2-40B4-BE49-F238E27FC236}">
                <a16:creationId xmlns:a16="http://schemas.microsoft.com/office/drawing/2014/main" id="{A30DC1BF-DCCF-257F-429F-E1AAC16DBBB1}"/>
              </a:ext>
            </a:extLst>
          </p:cNvPr>
          <p:cNvSpPr txBox="1">
            <a:spLocks noGrp="1"/>
          </p:cNvSpPr>
          <p:nvPr>
            <p:ph type="ftr" sz="quarter" idx="9"/>
          </p:nvPr>
        </p:nvSpPr>
        <p:spPr/>
        <p:txBody>
          <a:bodyPr/>
          <a:lstStyle>
            <a:lvl1pPr>
              <a:defRPr/>
            </a:lvl1pPr>
          </a:lstStyle>
          <a:p>
            <a:pPr lvl="0"/>
            <a:endParaRPr lang="en-US"/>
          </a:p>
        </p:txBody>
      </p:sp>
      <p:sp>
        <p:nvSpPr>
          <p:cNvPr id="4" name="Slide Number Placeholder 5">
            <a:extLst>
              <a:ext uri="{FF2B5EF4-FFF2-40B4-BE49-F238E27FC236}">
                <a16:creationId xmlns:a16="http://schemas.microsoft.com/office/drawing/2014/main" id="{28F486A7-25B8-492F-3282-556DCEE3F114}"/>
              </a:ext>
            </a:extLst>
          </p:cNvPr>
          <p:cNvSpPr txBox="1">
            <a:spLocks noGrp="1"/>
          </p:cNvSpPr>
          <p:nvPr>
            <p:ph type="sldNum" sz="quarter" idx="8"/>
          </p:nvPr>
        </p:nvSpPr>
        <p:spPr/>
        <p:txBody>
          <a:bodyPr/>
          <a:lstStyle>
            <a:lvl1pPr>
              <a:defRPr/>
            </a:lvl1pPr>
          </a:lstStyle>
          <a:p>
            <a:pPr lvl="0"/>
            <a:fld id="{40B3F972-3BB4-4294-867E-221D197A43C0}" type="slidenum">
              <a:t>‹#›</a:t>
            </a:fld>
            <a:endParaRPr lang="en-US"/>
          </a:p>
        </p:txBody>
      </p:sp>
    </p:spTree>
    <p:extLst>
      <p:ext uri="{BB962C8B-B14F-4D97-AF65-F5344CB8AC3E}">
        <p14:creationId xmlns:p14="http://schemas.microsoft.com/office/powerpoint/2010/main" val="1390329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9EF837-FEDB-44F2-8FB5-4F56FC548A33}" type="datetimeFigureOut">
              <a:rPr lang="en-US" dirty="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75767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FBB33F-FEF5-4E73-A5F9-307689FE77C6}" type="datetimeFigureOut">
              <a:rPr lang="en-US" dirty="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40086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663E1F2-9DF3-9CCB-58A3-DE8C1EA6A700}"/>
              </a:ext>
            </a:extLst>
          </p:cNvPr>
          <p:cNvSpPr txBox="1">
            <a:spLocks noGrp="1"/>
          </p:cNvSpPr>
          <p:nvPr>
            <p:ph type="body" sz="quarter" idx="4294967295"/>
          </p:nvPr>
        </p:nvSpPr>
        <p:spPr>
          <a:xfrm>
            <a:off x="3760643" y="5512753"/>
            <a:ext cx="4699970" cy="1046311"/>
          </a:xfrm>
          <a:prstGeom prst="rect">
            <a:avLst/>
          </a:prstGeom>
          <a:noFill/>
          <a:ln>
            <a:noFill/>
          </a:ln>
        </p:spPr>
        <p:txBody>
          <a:bodyPr vert="horz" wrap="square" lIns="91440" tIns="45720" rIns="91440" bIns="45720" anchor="t" anchorCtr="0" compatLnSpc="1">
            <a:normAutofit/>
          </a:bodyPr>
          <a:lstStyle>
            <a:lvl1pPr marL="0" marR="0" lvl="0" indent="0" fontAlgn="auto">
              <a:lnSpc>
                <a:spcPct val="100000"/>
              </a:lnSpc>
              <a:spcAft>
                <a:spcPts val="0"/>
              </a:spcAft>
              <a:buNone/>
              <a:tabLst/>
              <a:defRPr lang="en-US" sz="1600" b="0" i="0" u="none" strike="noStrike" cap="none" spc="0" baseline="0">
                <a:solidFill>
                  <a:srgbClr val="FFFFFF"/>
                </a:solidFill>
                <a:uFillTx/>
                <a:latin typeface="Proxima Nova Light" pitchFamily="50"/>
                <a:cs typeface="Arial" pitchFamily="34"/>
              </a:defRPr>
            </a:lvl1pPr>
          </a:lstStyle>
          <a:p>
            <a:pPr lvl="0"/>
            <a:r>
              <a:rPr lang="en-US"/>
              <a:t>Author / Presenter Name</a:t>
            </a:r>
            <a:br>
              <a:rPr lang="en-US"/>
            </a:br>
            <a:r>
              <a:rPr lang="en-US"/>
              <a:t>Credentials</a:t>
            </a:r>
          </a:p>
        </p:txBody>
      </p:sp>
      <p:cxnSp>
        <p:nvCxnSpPr>
          <p:cNvPr id="3" name="Straight Connector 11">
            <a:extLst>
              <a:ext uri="{FF2B5EF4-FFF2-40B4-BE49-F238E27FC236}">
                <a16:creationId xmlns:a16="http://schemas.microsoft.com/office/drawing/2014/main" id="{697C194F-B02E-3833-1084-033977EB0AA3}"/>
              </a:ext>
            </a:extLst>
          </p:cNvPr>
          <p:cNvCxnSpPr/>
          <p:nvPr/>
        </p:nvCxnSpPr>
        <p:spPr>
          <a:xfrm flipV="1">
            <a:off x="3394956" y="243193"/>
            <a:ext cx="0" cy="2412462"/>
          </a:xfrm>
          <a:prstGeom prst="straightConnector1">
            <a:avLst/>
          </a:prstGeom>
          <a:noFill/>
          <a:ln w="6345" cap="flat">
            <a:solidFill>
              <a:srgbClr val="DEAA00"/>
            </a:solidFill>
            <a:prstDash val="solid"/>
            <a:miter/>
          </a:ln>
        </p:spPr>
      </p:cxnSp>
      <p:sp>
        <p:nvSpPr>
          <p:cNvPr id="4" name="Rectangle 13">
            <a:extLst>
              <a:ext uri="{FF2B5EF4-FFF2-40B4-BE49-F238E27FC236}">
                <a16:creationId xmlns:a16="http://schemas.microsoft.com/office/drawing/2014/main" id="{F61A4CF3-C010-83EC-CE51-81BA0030A3DC}"/>
              </a:ext>
            </a:extLst>
          </p:cNvPr>
          <p:cNvSpPr/>
          <p:nvPr/>
        </p:nvSpPr>
        <p:spPr>
          <a:xfrm>
            <a:off x="0" y="2803614"/>
            <a:ext cx="12191996" cy="570036"/>
          </a:xfrm>
          <a:prstGeom prst="rect">
            <a:avLst/>
          </a:prstGeom>
          <a:solidFill>
            <a:srgbClr val="DEAA00"/>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Proxima Nova Light" pitchFamily="50"/>
              <a:cs typeface="Arial" pitchFamily="34"/>
            </a:endParaRPr>
          </a:p>
        </p:txBody>
      </p:sp>
    </p:spTree>
    <p:extLst>
      <p:ext uri="{BB962C8B-B14F-4D97-AF65-F5344CB8AC3E}">
        <p14:creationId xmlns:p14="http://schemas.microsoft.com/office/powerpoint/2010/main" val="319114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782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add picture or inser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F505F9A9-BF48-7229-A94D-3BA595A7F666}"/>
              </a:ext>
            </a:extLst>
          </p:cNvPr>
          <p:cNvSpPr txBox="1">
            <a:spLocks noGrp="1"/>
          </p:cNvSpPr>
          <p:nvPr>
            <p:ph type="body" sz="quarter" idx="4294967295"/>
          </p:nvPr>
        </p:nvSpPr>
        <p:spPr>
          <a:xfrm>
            <a:off x="1396233" y="1428814"/>
            <a:ext cx="5699162" cy="3811584"/>
          </a:xfrm>
          <a:prstGeom prst="rect">
            <a:avLst/>
          </a:prstGeom>
          <a:noFill/>
          <a:ln>
            <a:noFill/>
          </a:ln>
        </p:spPr>
        <p:txBody>
          <a:bodyPr vert="horz" wrap="square" lIns="91440" tIns="45720" rIns="91440" bIns="45720" anchor="t" anchorCtr="0" compatLnSpc="1">
            <a:normAutofit/>
          </a:bodyPr>
          <a:lstStyle>
            <a:lvl1pPr marL="0" marR="0" lvl="0" indent="0" fontAlgn="auto">
              <a:lnSpc>
                <a:spcPct val="100000"/>
              </a:lnSpc>
              <a:spcAft>
                <a:spcPts val="0"/>
              </a:spcAft>
              <a:buNone/>
              <a:tabLst/>
              <a:defRPr lang="en-US" sz="2000" b="0" i="0" u="none" strike="noStrike" cap="none" spc="0" baseline="0">
                <a:solidFill>
                  <a:srgbClr val="565659"/>
                </a:solidFill>
                <a:uFillTx/>
                <a:latin typeface="Proxima Nova Light" pitchFamily="50"/>
                <a:cs typeface="Arial" pitchFamily="34"/>
              </a:defRPr>
            </a:lvl1pPr>
          </a:lstStyle>
          <a:p>
            <a:pPr lvl="0"/>
            <a:r>
              <a:rPr lang="en-US"/>
              <a:t>Description of program might go here Lorem ipsum dolor sit amet, consectetuer adipiscing elit, sed diam nonummy nibh euismod tincidunt ut laoreet dolore magna aliquam erat volutpat. Ut wisi enim ad minim veniam consequat.</a:t>
            </a:r>
          </a:p>
        </p:txBody>
      </p:sp>
    </p:spTree>
    <p:extLst>
      <p:ext uri="{BB962C8B-B14F-4D97-AF65-F5344CB8AC3E}">
        <p14:creationId xmlns:p14="http://schemas.microsoft.com/office/powerpoint/2010/main" val="69999203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141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add picture or inser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20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Typ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6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5D279A6-F889-F17A-1C13-AEECFCAC7A0D}"/>
              </a:ext>
            </a:extLst>
          </p:cNvPr>
          <p:cNvSpPr txBox="1">
            <a:spLocks noGrp="1"/>
          </p:cNvSpPr>
          <p:nvPr>
            <p:ph type="dt" sz="half" idx="7"/>
          </p:nvPr>
        </p:nvSpPr>
        <p:spPr/>
        <p:txBody>
          <a:bodyPr/>
          <a:lstStyle>
            <a:lvl1pPr>
              <a:defRPr/>
            </a:lvl1pPr>
          </a:lstStyle>
          <a:p>
            <a:pPr lvl="0"/>
            <a:fld id="{E3099FC3-E7FB-4348-8AAB-A424E982C47B}" type="datetime1">
              <a:rPr lang="en-US"/>
              <a:pPr lvl="0"/>
              <a:t>9/29/2022</a:t>
            </a:fld>
            <a:endParaRPr lang="en-US"/>
          </a:p>
        </p:txBody>
      </p:sp>
      <p:sp>
        <p:nvSpPr>
          <p:cNvPr id="3" name="Footer Placeholder 4">
            <a:extLst>
              <a:ext uri="{FF2B5EF4-FFF2-40B4-BE49-F238E27FC236}">
                <a16:creationId xmlns:a16="http://schemas.microsoft.com/office/drawing/2014/main" id="{BE4C7783-1CDC-1372-D255-9C7B79B6289F}"/>
              </a:ext>
            </a:extLst>
          </p:cNvPr>
          <p:cNvSpPr txBox="1">
            <a:spLocks noGrp="1"/>
          </p:cNvSpPr>
          <p:nvPr>
            <p:ph type="ftr" sz="quarter" idx="9"/>
          </p:nvPr>
        </p:nvSpPr>
        <p:spPr/>
        <p:txBody>
          <a:bodyPr/>
          <a:lstStyle>
            <a:lvl1pPr>
              <a:defRPr/>
            </a:lvl1pPr>
          </a:lstStyle>
          <a:p>
            <a:pPr lvl="0"/>
            <a:endParaRPr lang="en-US"/>
          </a:p>
        </p:txBody>
      </p:sp>
      <p:sp>
        <p:nvSpPr>
          <p:cNvPr id="4" name="Slide Number Placeholder 5">
            <a:extLst>
              <a:ext uri="{FF2B5EF4-FFF2-40B4-BE49-F238E27FC236}">
                <a16:creationId xmlns:a16="http://schemas.microsoft.com/office/drawing/2014/main" id="{168AF09F-869C-9B4E-7B8F-EF8F65749B61}"/>
              </a:ext>
            </a:extLst>
          </p:cNvPr>
          <p:cNvSpPr txBox="1">
            <a:spLocks noGrp="1"/>
          </p:cNvSpPr>
          <p:nvPr>
            <p:ph type="sldNum" sz="quarter" idx="8"/>
          </p:nvPr>
        </p:nvSpPr>
        <p:spPr/>
        <p:txBody>
          <a:bodyPr/>
          <a:lstStyle>
            <a:lvl1pPr>
              <a:defRPr/>
            </a:lvl1pPr>
          </a:lstStyle>
          <a:p>
            <a:pPr lvl="0"/>
            <a:fld id="{388AFB04-0A49-4AE0-BEBC-A9DD2F91356A}" type="slidenum">
              <a:t>‹#›</a:t>
            </a:fld>
            <a:endParaRPr lang="en-US"/>
          </a:p>
        </p:txBody>
      </p:sp>
    </p:spTree>
    <p:extLst>
      <p:ext uri="{BB962C8B-B14F-4D97-AF65-F5344CB8AC3E}">
        <p14:creationId xmlns:p14="http://schemas.microsoft.com/office/powerpoint/2010/main" val="236809190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9/29/2022</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822158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E7E0C7"/>
        </a:solidFill>
        <a:effectLst/>
      </p:bgPr>
    </p:bg>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6C67D1C9-F586-889E-1374-147B634E4ABC}"/>
              </a:ext>
            </a:extLst>
          </p:cNvPr>
          <p:cNvSpPr/>
          <p:nvPr/>
        </p:nvSpPr>
        <p:spPr>
          <a:xfrm>
            <a:off x="11786" y="0"/>
            <a:ext cx="12191996" cy="6858000"/>
          </a:xfrm>
          <a:prstGeom prst="rect">
            <a:avLst/>
          </a:prstGeom>
          <a:blipFill>
            <a:blip r:embed="rId2">
              <a:alphaModFix amt="40000"/>
            </a:blip>
            <a:tile sx="85657" sy="85657" algn="tl"/>
          </a:blipFill>
          <a:ln cap="flat">
            <a:noFill/>
            <a:prstDash val="solid"/>
          </a:ln>
        </p:spPr>
        <p:txBody>
          <a:bodyPr lIns="0" tIns="0" rIns="0" bIns="0"/>
          <a:lstStyle/>
          <a:p>
            <a:endParaRPr lang="en-US"/>
          </a:p>
        </p:txBody>
      </p:sp>
      <p:sp>
        <p:nvSpPr>
          <p:cNvPr id="3" name="Rectangle 22">
            <a:extLst>
              <a:ext uri="{FF2B5EF4-FFF2-40B4-BE49-F238E27FC236}">
                <a16:creationId xmlns:a16="http://schemas.microsoft.com/office/drawing/2014/main" id="{BD31FCB6-5A23-864F-BEC7-B8A6DE24D3FC}"/>
              </a:ext>
            </a:extLst>
          </p:cNvPr>
          <p:cNvSpPr/>
          <p:nvPr/>
        </p:nvSpPr>
        <p:spPr>
          <a:xfrm>
            <a:off x="1307866" y="1267733"/>
            <a:ext cx="9576264" cy="4307948"/>
          </a:xfrm>
          <a:prstGeom prst="rect">
            <a:avLst/>
          </a:prstGeom>
          <a:solidFill>
            <a:srgbClr val="FFFFFF"/>
          </a:solidFill>
          <a:ln cap="flat">
            <a:noFill/>
            <a:prstDash val="solid"/>
          </a:ln>
          <a:effectLst>
            <a:outerShdw dir="16200000" algn="tl">
              <a:srgbClr val="000000">
                <a:alpha val="66000"/>
              </a:srgbClr>
            </a:outerShdw>
          </a:effectLst>
        </p:spPr>
        <p:txBody>
          <a:bodyPr lIns="0" tIns="0" rIns="0" bIns="0"/>
          <a:lstStyle/>
          <a:p>
            <a:endParaRPr lang="en-US"/>
          </a:p>
        </p:txBody>
      </p:sp>
      <p:sp>
        <p:nvSpPr>
          <p:cNvPr id="4" name="Rectangle 23">
            <a:extLst>
              <a:ext uri="{FF2B5EF4-FFF2-40B4-BE49-F238E27FC236}">
                <a16:creationId xmlns:a16="http://schemas.microsoft.com/office/drawing/2014/main" id="{E93D088B-84B2-84D7-8046-11490CD7B245}"/>
              </a:ext>
            </a:extLst>
          </p:cNvPr>
          <p:cNvSpPr/>
          <p:nvPr/>
        </p:nvSpPr>
        <p:spPr>
          <a:xfrm>
            <a:off x="1447796" y="1411614"/>
            <a:ext cx="9296403" cy="4034771"/>
          </a:xfrm>
          <a:prstGeom prst="rect">
            <a:avLst/>
          </a:prstGeom>
          <a:noFill/>
          <a:ln w="6345" cap="sq">
            <a:solidFill>
              <a:srgbClr val="404040"/>
            </a:solidFill>
            <a:prstDash val="solid"/>
            <a:miter/>
          </a:ln>
        </p:spPr>
        <p:txBody>
          <a:bodyPr lIns="0" tIns="0" rIns="0" bIns="0"/>
          <a:lstStyle/>
          <a:p>
            <a:endParaRPr lang="en-US"/>
          </a:p>
        </p:txBody>
      </p:sp>
      <p:sp>
        <p:nvSpPr>
          <p:cNvPr id="5" name="Rectangle 29">
            <a:extLst>
              <a:ext uri="{FF2B5EF4-FFF2-40B4-BE49-F238E27FC236}">
                <a16:creationId xmlns:a16="http://schemas.microsoft.com/office/drawing/2014/main" id="{DB6A9AFD-ABF8-75DA-8A24-8EE8962F3700}"/>
              </a:ext>
            </a:extLst>
          </p:cNvPr>
          <p:cNvSpPr/>
          <p:nvPr/>
        </p:nvSpPr>
        <p:spPr>
          <a:xfrm>
            <a:off x="5135883" y="1267733"/>
            <a:ext cx="1920240" cy="731520"/>
          </a:xfrm>
          <a:prstGeom prst="rect">
            <a:avLst/>
          </a:prstGeom>
          <a:solidFill>
            <a:srgbClr val="E37C3D"/>
          </a:solidFill>
          <a:ln cap="flat">
            <a:noFill/>
            <a:prstDash val="solid"/>
          </a:ln>
        </p:spPr>
        <p:txBody>
          <a:bodyPr lIns="0" tIns="0" rIns="0" bIns="0"/>
          <a:lstStyle/>
          <a:p>
            <a:endParaRPr lang="en-US"/>
          </a:p>
        </p:txBody>
      </p:sp>
      <p:grpSp>
        <p:nvGrpSpPr>
          <p:cNvPr id="6" name="Group 30">
            <a:extLst>
              <a:ext uri="{FF2B5EF4-FFF2-40B4-BE49-F238E27FC236}">
                <a16:creationId xmlns:a16="http://schemas.microsoft.com/office/drawing/2014/main" id="{29F34EDE-5EB7-273B-8158-2361BBE8FAE8}"/>
              </a:ext>
            </a:extLst>
          </p:cNvPr>
          <p:cNvGrpSpPr/>
          <p:nvPr/>
        </p:nvGrpSpPr>
        <p:grpSpPr>
          <a:xfrm>
            <a:off x="5250183" y="1267733"/>
            <a:ext cx="1691640" cy="645292"/>
            <a:chOff x="5250183" y="1267733"/>
            <a:chExt cx="1691640" cy="645292"/>
          </a:xfrm>
        </p:grpSpPr>
        <p:cxnSp>
          <p:nvCxnSpPr>
            <p:cNvPr id="7" name="Straight Connector 31">
              <a:extLst>
                <a:ext uri="{FF2B5EF4-FFF2-40B4-BE49-F238E27FC236}">
                  <a16:creationId xmlns:a16="http://schemas.microsoft.com/office/drawing/2014/main" id="{5694B5BA-7931-198A-D960-A92657D1070F}"/>
                </a:ext>
              </a:extLst>
            </p:cNvPr>
            <p:cNvCxnSpPr/>
            <p:nvPr/>
          </p:nvCxnSpPr>
          <p:spPr>
            <a:xfrm>
              <a:off x="5250183" y="1267733"/>
              <a:ext cx="0" cy="640080"/>
            </a:xfrm>
            <a:prstGeom prst="straightConnector1">
              <a:avLst/>
            </a:prstGeom>
            <a:noFill/>
            <a:ln w="6345" cap="flat">
              <a:solidFill>
                <a:srgbClr val="7E3B12"/>
              </a:solidFill>
              <a:prstDash val="solid"/>
              <a:miter/>
            </a:ln>
          </p:spPr>
        </p:cxnSp>
        <p:cxnSp>
          <p:nvCxnSpPr>
            <p:cNvPr id="8" name="Straight Connector 32">
              <a:extLst>
                <a:ext uri="{FF2B5EF4-FFF2-40B4-BE49-F238E27FC236}">
                  <a16:creationId xmlns:a16="http://schemas.microsoft.com/office/drawing/2014/main" id="{38B45FBB-B8AF-47CF-671D-20823A2628F8}"/>
                </a:ext>
              </a:extLst>
            </p:cNvPr>
            <p:cNvCxnSpPr/>
            <p:nvPr/>
          </p:nvCxnSpPr>
          <p:spPr>
            <a:xfrm>
              <a:off x="6941823" y="1267733"/>
              <a:ext cx="0" cy="640080"/>
            </a:xfrm>
            <a:prstGeom prst="straightConnector1">
              <a:avLst/>
            </a:prstGeom>
            <a:noFill/>
            <a:ln w="6345" cap="flat">
              <a:solidFill>
                <a:srgbClr val="7E3B12"/>
              </a:solidFill>
              <a:prstDash val="solid"/>
              <a:miter/>
            </a:ln>
          </p:spPr>
        </p:cxnSp>
        <p:cxnSp>
          <p:nvCxnSpPr>
            <p:cNvPr id="9" name="Straight Connector 33">
              <a:extLst>
                <a:ext uri="{FF2B5EF4-FFF2-40B4-BE49-F238E27FC236}">
                  <a16:creationId xmlns:a16="http://schemas.microsoft.com/office/drawing/2014/main" id="{BDC50FC2-D808-4C97-5BED-01ED6A100717}"/>
                </a:ext>
              </a:extLst>
            </p:cNvPr>
            <p:cNvCxnSpPr/>
            <p:nvPr/>
          </p:nvCxnSpPr>
          <p:spPr>
            <a:xfrm>
              <a:off x="5250183" y="1913025"/>
              <a:ext cx="1691640" cy="0"/>
            </a:xfrm>
            <a:prstGeom prst="straightConnector1">
              <a:avLst/>
            </a:prstGeom>
            <a:noFill/>
            <a:ln w="6345" cap="flat">
              <a:solidFill>
                <a:srgbClr val="7E3B12"/>
              </a:solidFill>
              <a:prstDash val="solid"/>
              <a:miter/>
            </a:ln>
          </p:spPr>
        </p:cxnSp>
      </p:grpSp>
      <p:sp>
        <p:nvSpPr>
          <p:cNvPr id="10" name="Title 1">
            <a:extLst>
              <a:ext uri="{FF2B5EF4-FFF2-40B4-BE49-F238E27FC236}">
                <a16:creationId xmlns:a16="http://schemas.microsoft.com/office/drawing/2014/main" id="{E86AD07C-59F9-8E01-9296-C5DADC56A552}"/>
              </a:ext>
            </a:extLst>
          </p:cNvPr>
          <p:cNvSpPr txBox="1">
            <a:spLocks noGrp="1"/>
          </p:cNvSpPr>
          <p:nvPr>
            <p:ph type="title"/>
          </p:nvPr>
        </p:nvSpPr>
        <p:spPr>
          <a:xfrm>
            <a:off x="1563624" y="2094305"/>
            <a:ext cx="9070848" cy="2587751"/>
          </a:xfrm>
        </p:spPr>
        <p:txBody>
          <a:bodyPr anchorCtr="1">
            <a:noAutofit/>
          </a:bodyPr>
          <a:lstStyle>
            <a:lvl1pPr algn="ctr">
              <a:lnSpc>
                <a:spcPct val="83000"/>
              </a:lnSpc>
              <a:defRPr sz="7200" cap="all" spc="-100"/>
            </a:lvl1pPr>
          </a:lstStyle>
          <a:p>
            <a:pPr lvl="0"/>
            <a:r>
              <a:rPr lang="en-US"/>
              <a:t>Click to edit Master title style</a:t>
            </a:r>
          </a:p>
        </p:txBody>
      </p:sp>
      <p:sp>
        <p:nvSpPr>
          <p:cNvPr id="11" name="Text Placeholder 2">
            <a:extLst>
              <a:ext uri="{FF2B5EF4-FFF2-40B4-BE49-F238E27FC236}">
                <a16:creationId xmlns:a16="http://schemas.microsoft.com/office/drawing/2014/main" id="{B9595F42-219B-2BFA-5868-F0CBF713100A}"/>
              </a:ext>
            </a:extLst>
          </p:cNvPr>
          <p:cNvSpPr txBox="1">
            <a:spLocks noGrp="1"/>
          </p:cNvSpPr>
          <p:nvPr>
            <p:ph type="body" idx="1"/>
          </p:nvPr>
        </p:nvSpPr>
        <p:spPr>
          <a:xfrm>
            <a:off x="1563624" y="4682066"/>
            <a:ext cx="9070848" cy="457200"/>
          </a:xfrm>
        </p:spPr>
        <p:txBody>
          <a:bodyPr anchorCtr="1"/>
          <a:lstStyle>
            <a:lvl1pPr marL="0" indent="0" algn="ctr">
              <a:buNone/>
              <a:tabLst>
                <a:tab pos="2633664" algn="l"/>
              </a:tabLst>
              <a:defRPr sz="1600">
                <a:solidFill>
                  <a:srgbClr val="736059"/>
                </a:solidFill>
              </a:defRPr>
            </a:lvl1pPr>
          </a:lstStyle>
          <a:p>
            <a:pPr lvl="0"/>
            <a:r>
              <a:rPr lang="en-US"/>
              <a:t>Click to edit Master text styles</a:t>
            </a:r>
          </a:p>
        </p:txBody>
      </p:sp>
      <p:sp>
        <p:nvSpPr>
          <p:cNvPr id="12" name="Date Placeholder 3">
            <a:extLst>
              <a:ext uri="{FF2B5EF4-FFF2-40B4-BE49-F238E27FC236}">
                <a16:creationId xmlns:a16="http://schemas.microsoft.com/office/drawing/2014/main" id="{9CF357EA-B5EF-5F0A-D336-50990B8B80D6}"/>
              </a:ext>
            </a:extLst>
          </p:cNvPr>
          <p:cNvSpPr txBox="1">
            <a:spLocks noGrp="1"/>
          </p:cNvSpPr>
          <p:nvPr>
            <p:ph type="dt" sz="half" idx="7"/>
          </p:nvPr>
        </p:nvSpPr>
        <p:spPr>
          <a:xfrm>
            <a:off x="5321807" y="1344506"/>
            <a:ext cx="1554480" cy="530352"/>
          </a:xfrm>
        </p:spPr>
        <p:txBody>
          <a:bodyPr anchorCtr="1"/>
          <a:lstStyle>
            <a:lvl1pPr algn="ctr">
              <a:defRPr sz="1300">
                <a:solidFill>
                  <a:srgbClr val="FFFFFF"/>
                </a:solidFill>
              </a:defRPr>
            </a:lvl1pPr>
          </a:lstStyle>
          <a:p>
            <a:pPr lvl="0"/>
            <a:fld id="{42E761EB-BD8F-4A27-BBAE-B63F7CC9812C}" type="datetime1">
              <a:rPr lang="en-US"/>
              <a:pPr lvl="0"/>
              <a:t>9/29/2022</a:t>
            </a:fld>
            <a:endParaRPr lang="en-US"/>
          </a:p>
        </p:txBody>
      </p:sp>
      <p:sp>
        <p:nvSpPr>
          <p:cNvPr id="13" name="Footer Placeholder 4">
            <a:extLst>
              <a:ext uri="{FF2B5EF4-FFF2-40B4-BE49-F238E27FC236}">
                <a16:creationId xmlns:a16="http://schemas.microsoft.com/office/drawing/2014/main" id="{6B684CBA-A340-6AD5-A4AC-15DC2F53387C}"/>
              </a:ext>
            </a:extLst>
          </p:cNvPr>
          <p:cNvSpPr txBox="1">
            <a:spLocks noGrp="1"/>
          </p:cNvSpPr>
          <p:nvPr>
            <p:ph type="ftr" sz="quarter" idx="9"/>
          </p:nvPr>
        </p:nvSpPr>
        <p:spPr>
          <a:xfrm>
            <a:off x="1453896" y="5212080"/>
            <a:ext cx="5907024" cy="228600"/>
          </a:xfrm>
        </p:spPr>
        <p:txBody>
          <a:bodyPr anchorCtr="0"/>
          <a:lstStyle>
            <a:lvl1pPr algn="l">
              <a:defRPr/>
            </a:lvl1pPr>
          </a:lstStyle>
          <a:p>
            <a:pPr lvl="0"/>
            <a:endParaRPr lang="en-US"/>
          </a:p>
        </p:txBody>
      </p:sp>
      <p:sp>
        <p:nvSpPr>
          <p:cNvPr id="14" name="Slide Number Placeholder 5">
            <a:extLst>
              <a:ext uri="{FF2B5EF4-FFF2-40B4-BE49-F238E27FC236}">
                <a16:creationId xmlns:a16="http://schemas.microsoft.com/office/drawing/2014/main" id="{1C68ED62-DF70-7580-EC2E-6CAD0D6C6C24}"/>
              </a:ext>
            </a:extLst>
          </p:cNvPr>
          <p:cNvSpPr txBox="1">
            <a:spLocks noGrp="1"/>
          </p:cNvSpPr>
          <p:nvPr>
            <p:ph type="sldNum" sz="quarter" idx="8"/>
          </p:nvPr>
        </p:nvSpPr>
        <p:spPr>
          <a:xfrm>
            <a:off x="8604504" y="5212080"/>
            <a:ext cx="2112263" cy="228600"/>
          </a:xfrm>
        </p:spPr>
        <p:txBody>
          <a:bodyPr/>
          <a:lstStyle>
            <a:lvl1pPr>
              <a:defRPr/>
            </a:lvl1pPr>
          </a:lstStyle>
          <a:p>
            <a:pPr lvl="0"/>
            <a:fld id="{3B4F5E35-33DD-493A-A2AC-11762181A000}" type="slidenum">
              <a:t>‹#›</a:t>
            </a:fld>
            <a:endParaRPr lang="en-US"/>
          </a:p>
        </p:txBody>
      </p:sp>
    </p:spTree>
    <p:extLst>
      <p:ext uri="{BB962C8B-B14F-4D97-AF65-F5344CB8AC3E}">
        <p14:creationId xmlns:p14="http://schemas.microsoft.com/office/powerpoint/2010/main" val="837648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11F86E9A-7071-33DC-D8E8-59CCF917EF9E}"/>
              </a:ext>
            </a:extLst>
          </p:cNvPr>
          <p:cNvSpPr txBox="1">
            <a:spLocks noGrp="1"/>
          </p:cNvSpPr>
          <p:nvPr>
            <p:ph idx="1"/>
          </p:nvPr>
        </p:nvSpPr>
        <p:spPr>
          <a:xfrm>
            <a:off x="6370323" y="2103120"/>
            <a:ext cx="4754880" cy="374903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4">
            <a:extLst>
              <a:ext uri="{FF2B5EF4-FFF2-40B4-BE49-F238E27FC236}">
                <a16:creationId xmlns:a16="http://schemas.microsoft.com/office/drawing/2014/main" id="{CF8AC517-712E-8616-64F7-E1B715CFBA74}"/>
              </a:ext>
            </a:extLst>
          </p:cNvPr>
          <p:cNvSpPr txBox="1">
            <a:spLocks noGrp="1"/>
          </p:cNvSpPr>
          <p:nvPr>
            <p:ph type="dt" sz="half" idx="7"/>
          </p:nvPr>
        </p:nvSpPr>
        <p:spPr/>
        <p:txBody>
          <a:bodyPr/>
          <a:lstStyle>
            <a:lvl1pPr>
              <a:defRPr/>
            </a:lvl1pPr>
          </a:lstStyle>
          <a:p>
            <a:pPr lvl="0"/>
            <a:fld id="{3A97C88A-88CA-478D-8D49-FC89B64B758D}" type="datetime1">
              <a:rPr lang="en-US"/>
              <a:pPr lvl="0"/>
              <a:t>9/29/2022</a:t>
            </a:fld>
            <a:endParaRPr lang="en-US"/>
          </a:p>
        </p:txBody>
      </p:sp>
      <p:sp>
        <p:nvSpPr>
          <p:cNvPr id="4" name="Footer Placeholder 5">
            <a:extLst>
              <a:ext uri="{FF2B5EF4-FFF2-40B4-BE49-F238E27FC236}">
                <a16:creationId xmlns:a16="http://schemas.microsoft.com/office/drawing/2014/main" id="{7DE3A5D1-62E4-6765-8DDE-BB68562B26AE}"/>
              </a:ext>
            </a:extLst>
          </p:cNvPr>
          <p:cNvSpPr txBox="1">
            <a:spLocks noGrp="1"/>
          </p:cNvSpPr>
          <p:nvPr>
            <p:ph type="ftr" sz="quarter" idx="9"/>
          </p:nvPr>
        </p:nvSpPr>
        <p:spPr/>
        <p:txBody>
          <a:bodyPr/>
          <a:lstStyle>
            <a:lvl1pPr>
              <a:defRPr/>
            </a:lvl1pPr>
          </a:lstStyle>
          <a:p>
            <a:pPr lvl="0"/>
            <a:endParaRPr lang="en-US"/>
          </a:p>
        </p:txBody>
      </p:sp>
      <p:sp>
        <p:nvSpPr>
          <p:cNvPr id="5" name="Slide Number Placeholder 6">
            <a:extLst>
              <a:ext uri="{FF2B5EF4-FFF2-40B4-BE49-F238E27FC236}">
                <a16:creationId xmlns:a16="http://schemas.microsoft.com/office/drawing/2014/main" id="{F73B84B8-D958-3F5D-FCE5-6B377916D6AB}"/>
              </a:ext>
            </a:extLst>
          </p:cNvPr>
          <p:cNvSpPr txBox="1">
            <a:spLocks noGrp="1"/>
          </p:cNvSpPr>
          <p:nvPr>
            <p:ph type="sldNum" sz="quarter" idx="8"/>
          </p:nvPr>
        </p:nvSpPr>
        <p:spPr/>
        <p:txBody>
          <a:bodyPr/>
          <a:lstStyle>
            <a:lvl1pPr>
              <a:defRPr/>
            </a:lvl1pPr>
          </a:lstStyle>
          <a:p>
            <a:pPr lvl="0"/>
            <a:fld id="{412E9ED8-E8C5-4EB4-B266-2F6B8BB0C4AA}" type="slidenum">
              <a:t>‹#›</a:t>
            </a:fld>
            <a:endParaRPr lang="en-US"/>
          </a:p>
        </p:txBody>
      </p:sp>
    </p:spTree>
    <p:extLst>
      <p:ext uri="{BB962C8B-B14F-4D97-AF65-F5344CB8AC3E}">
        <p14:creationId xmlns:p14="http://schemas.microsoft.com/office/powerpoint/2010/main" val="230093571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BC48B043-A13F-E850-3744-FC07D6DD7E74}"/>
              </a:ext>
            </a:extLst>
          </p:cNvPr>
          <p:cNvSpPr txBox="1">
            <a:spLocks noGrp="1"/>
          </p:cNvSpPr>
          <p:nvPr>
            <p:ph idx="2"/>
          </p:nvPr>
        </p:nvSpPr>
        <p:spPr>
          <a:xfrm>
            <a:off x="1069848" y="2755901"/>
            <a:ext cx="4754880" cy="32004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4FF5D92D-41A0-150A-923C-6FB61D49D2D3}"/>
              </a:ext>
            </a:extLst>
          </p:cNvPr>
          <p:cNvSpPr txBox="1">
            <a:spLocks noGrp="1"/>
          </p:cNvSpPr>
          <p:nvPr>
            <p:ph type="body" idx="1"/>
          </p:nvPr>
        </p:nvSpPr>
        <p:spPr>
          <a:xfrm>
            <a:off x="6373368" y="2074334"/>
            <a:ext cx="4754880" cy="640080"/>
          </a:xfrm>
        </p:spPr>
        <p:txBody>
          <a:bodyPr anchor="ctr" anchorCtr="1"/>
          <a:lstStyle>
            <a:lvl1pPr marL="0" indent="0" algn="ctr">
              <a:spcBef>
                <a:spcPts val="0"/>
              </a:spcBef>
              <a:buNone/>
              <a:defRPr>
                <a:solidFill>
                  <a:srgbClr val="736059"/>
                </a:solidFill>
              </a:defRPr>
            </a:lvl1pPr>
          </a:lstStyle>
          <a:p>
            <a:pPr lvl="0"/>
            <a:r>
              <a:rPr lang="en-US"/>
              <a:t>Click to edit Master text styles</a:t>
            </a:r>
          </a:p>
        </p:txBody>
      </p:sp>
      <p:sp>
        <p:nvSpPr>
          <p:cNvPr id="4" name="Content Placeholder 5">
            <a:extLst>
              <a:ext uri="{FF2B5EF4-FFF2-40B4-BE49-F238E27FC236}">
                <a16:creationId xmlns:a16="http://schemas.microsoft.com/office/drawing/2014/main" id="{225DA399-DD2C-B5DA-B549-45FFC6AB6B68}"/>
              </a:ext>
            </a:extLst>
          </p:cNvPr>
          <p:cNvSpPr txBox="1">
            <a:spLocks noGrp="1"/>
          </p:cNvSpPr>
          <p:nvPr>
            <p:ph idx="4"/>
          </p:nvPr>
        </p:nvSpPr>
        <p:spPr>
          <a:xfrm>
            <a:off x="6373368" y="2756577"/>
            <a:ext cx="4754880" cy="32004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5CE6E272-0F28-2D29-4148-29D574978153}"/>
              </a:ext>
            </a:extLst>
          </p:cNvPr>
          <p:cNvSpPr txBox="1">
            <a:spLocks noGrp="1"/>
          </p:cNvSpPr>
          <p:nvPr>
            <p:ph type="dt" sz="half" idx="7"/>
          </p:nvPr>
        </p:nvSpPr>
        <p:spPr/>
        <p:txBody>
          <a:bodyPr/>
          <a:lstStyle>
            <a:lvl1pPr>
              <a:defRPr/>
            </a:lvl1pPr>
          </a:lstStyle>
          <a:p>
            <a:pPr lvl="0"/>
            <a:fld id="{AEA8E0F2-769F-4446-9AE2-1C0247AC30E9}" type="datetime1">
              <a:rPr lang="en-US"/>
              <a:pPr lvl="0"/>
              <a:t>9/29/2022</a:t>
            </a:fld>
            <a:endParaRPr lang="en-US"/>
          </a:p>
        </p:txBody>
      </p:sp>
      <p:sp>
        <p:nvSpPr>
          <p:cNvPr id="6" name="Footer Placeholder 7">
            <a:extLst>
              <a:ext uri="{FF2B5EF4-FFF2-40B4-BE49-F238E27FC236}">
                <a16:creationId xmlns:a16="http://schemas.microsoft.com/office/drawing/2014/main" id="{2979E83F-BDFC-F420-39B9-F393C11AAB3F}"/>
              </a:ext>
            </a:extLst>
          </p:cNvPr>
          <p:cNvSpPr txBox="1">
            <a:spLocks noGrp="1"/>
          </p:cNvSpPr>
          <p:nvPr>
            <p:ph type="ftr" sz="quarter" idx="9"/>
          </p:nvPr>
        </p:nvSpPr>
        <p:spPr/>
        <p:txBody>
          <a:bodyPr/>
          <a:lstStyle>
            <a:lvl1pPr>
              <a:defRPr/>
            </a:lvl1pPr>
          </a:lstStyle>
          <a:p>
            <a:pPr lvl="0"/>
            <a:endParaRPr lang="en-US"/>
          </a:p>
        </p:txBody>
      </p:sp>
      <p:sp>
        <p:nvSpPr>
          <p:cNvPr id="7" name="Slide Number Placeholder 8">
            <a:extLst>
              <a:ext uri="{FF2B5EF4-FFF2-40B4-BE49-F238E27FC236}">
                <a16:creationId xmlns:a16="http://schemas.microsoft.com/office/drawing/2014/main" id="{7E62D42E-F524-DF29-0328-32E3843204A8}"/>
              </a:ext>
            </a:extLst>
          </p:cNvPr>
          <p:cNvSpPr txBox="1">
            <a:spLocks noGrp="1"/>
          </p:cNvSpPr>
          <p:nvPr>
            <p:ph type="sldNum" sz="quarter" idx="8"/>
          </p:nvPr>
        </p:nvSpPr>
        <p:spPr/>
        <p:txBody>
          <a:bodyPr/>
          <a:lstStyle>
            <a:lvl1pPr>
              <a:defRPr/>
            </a:lvl1pPr>
          </a:lstStyle>
          <a:p>
            <a:pPr lvl="0"/>
            <a:fld id="{69FD1316-EBF6-497A-AEE6-DDC70D8FD4C2}" type="slidenum">
              <a:t>‹#›</a:t>
            </a:fld>
            <a:endParaRPr lang="en-US"/>
          </a:p>
        </p:txBody>
      </p:sp>
    </p:spTree>
    <p:extLst>
      <p:ext uri="{BB962C8B-B14F-4D97-AF65-F5344CB8AC3E}">
        <p14:creationId xmlns:p14="http://schemas.microsoft.com/office/powerpoint/2010/main" val="141703864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E1D273C8-1004-A0ED-2573-CB2D80BBAED5}"/>
              </a:ext>
            </a:extLst>
          </p:cNvPr>
          <p:cNvSpPr txBox="1">
            <a:spLocks noGrp="1"/>
          </p:cNvSpPr>
          <p:nvPr>
            <p:ph type="ftr" sz="quarter" idx="9"/>
          </p:nvPr>
        </p:nvSpPr>
        <p:spPr/>
        <p:txBody>
          <a:bodyPr/>
          <a:lstStyle>
            <a:lvl1pPr>
              <a:defRPr/>
            </a:lvl1pPr>
          </a:lstStyle>
          <a:p>
            <a:pPr lvl="0"/>
            <a:endParaRPr lang="en-US"/>
          </a:p>
        </p:txBody>
      </p:sp>
      <p:sp>
        <p:nvSpPr>
          <p:cNvPr id="3" name="Slide Number Placeholder 4">
            <a:extLst>
              <a:ext uri="{FF2B5EF4-FFF2-40B4-BE49-F238E27FC236}">
                <a16:creationId xmlns:a16="http://schemas.microsoft.com/office/drawing/2014/main" id="{41E78DF5-9218-E529-CEA9-7F063EF39331}"/>
              </a:ext>
            </a:extLst>
          </p:cNvPr>
          <p:cNvSpPr txBox="1">
            <a:spLocks noGrp="1"/>
          </p:cNvSpPr>
          <p:nvPr>
            <p:ph type="sldNum" sz="quarter" idx="8"/>
          </p:nvPr>
        </p:nvSpPr>
        <p:spPr/>
        <p:txBody>
          <a:bodyPr/>
          <a:lstStyle>
            <a:lvl1pPr>
              <a:defRPr/>
            </a:lvl1pPr>
          </a:lstStyle>
          <a:p>
            <a:pPr lvl="0"/>
            <a:fld id="{3047182C-0EE7-4BBF-B805-1943FDCEA51E}" type="slidenum">
              <a:t>‹#›</a:t>
            </a:fld>
            <a:endParaRPr lang="en-US"/>
          </a:p>
        </p:txBody>
      </p:sp>
    </p:spTree>
    <p:extLst>
      <p:ext uri="{BB962C8B-B14F-4D97-AF65-F5344CB8AC3E}">
        <p14:creationId xmlns:p14="http://schemas.microsoft.com/office/powerpoint/2010/main" val="228994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35EF00F-A9EB-5E9F-D461-BB53B130C0AC}"/>
              </a:ext>
            </a:extLst>
          </p:cNvPr>
          <p:cNvSpPr txBox="1">
            <a:spLocks noGrp="1"/>
          </p:cNvSpPr>
          <p:nvPr>
            <p:ph type="sldNum" sz="quarter" idx="8"/>
          </p:nvPr>
        </p:nvSpPr>
        <p:spPr/>
        <p:txBody>
          <a:bodyPr/>
          <a:lstStyle>
            <a:lvl1pPr>
              <a:defRPr/>
            </a:lvl1pPr>
          </a:lstStyle>
          <a:p>
            <a:pPr lvl="0"/>
            <a:fld id="{E1A0A841-5877-4E0C-8733-202EADFEEF63}" type="slidenum">
              <a:t>‹#›</a:t>
            </a:fld>
            <a:endParaRPr lang="en-US"/>
          </a:p>
        </p:txBody>
      </p:sp>
    </p:spTree>
    <p:extLst>
      <p:ext uri="{BB962C8B-B14F-4D97-AF65-F5344CB8AC3E}">
        <p14:creationId xmlns:p14="http://schemas.microsoft.com/office/powerpoint/2010/main" val="1520891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A348377F-4EEF-17AC-DCD3-CB9D5808A3ED}"/>
              </a:ext>
            </a:extLst>
          </p:cNvPr>
          <p:cNvSpPr/>
          <p:nvPr/>
        </p:nvSpPr>
        <p:spPr>
          <a:xfrm>
            <a:off x="9020382" y="237744"/>
            <a:ext cx="2926080" cy="6382512"/>
          </a:xfrm>
          <a:prstGeom prst="rect">
            <a:avLst/>
          </a:prstGeom>
          <a:solidFill>
            <a:srgbClr val="E7E0C7"/>
          </a:solidFill>
          <a:ln cap="flat">
            <a:noFill/>
            <a:prstDash val="solid"/>
          </a:ln>
        </p:spPr>
        <p:txBody>
          <a:bodyPr lIns="0" tIns="0" rIns="0" bIns="0"/>
          <a:lstStyle/>
          <a:p>
            <a:endParaRPr lang="en-US"/>
          </a:p>
        </p:txBody>
      </p:sp>
      <p:sp>
        <p:nvSpPr>
          <p:cNvPr id="3" name="Title 1">
            <a:extLst>
              <a:ext uri="{FF2B5EF4-FFF2-40B4-BE49-F238E27FC236}">
                <a16:creationId xmlns:a16="http://schemas.microsoft.com/office/drawing/2014/main" id="{BAC5D9E5-873B-5581-C9DE-3A9272C7C817}"/>
              </a:ext>
            </a:extLst>
          </p:cNvPr>
          <p:cNvSpPr txBox="1">
            <a:spLocks noGrp="1"/>
          </p:cNvSpPr>
          <p:nvPr>
            <p:ph type="title"/>
          </p:nvPr>
        </p:nvSpPr>
        <p:spPr>
          <a:xfrm>
            <a:off x="9296403" y="607390"/>
            <a:ext cx="2430776" cy="1645920"/>
          </a:xfrm>
        </p:spPr>
        <p:txBody>
          <a:bodyPr anchor="b"/>
          <a:lstStyle>
            <a:lvl1pPr>
              <a:defRPr sz="2800">
                <a:solidFill>
                  <a:srgbClr val="000000"/>
                </a:solidFill>
              </a:defRPr>
            </a:lvl1pPr>
          </a:lstStyle>
          <a:p>
            <a:pPr lvl="0"/>
            <a:r>
              <a:rPr lang="en-US"/>
              <a:t>Click to edit Master title style</a:t>
            </a:r>
          </a:p>
        </p:txBody>
      </p:sp>
      <p:sp>
        <p:nvSpPr>
          <p:cNvPr id="4" name="Content Placeholder 2">
            <a:extLst>
              <a:ext uri="{FF2B5EF4-FFF2-40B4-BE49-F238E27FC236}">
                <a16:creationId xmlns:a16="http://schemas.microsoft.com/office/drawing/2014/main" id="{CFBA699D-C99B-CFE6-DD50-0EA95199BE8F}"/>
              </a:ext>
            </a:extLst>
          </p:cNvPr>
          <p:cNvSpPr txBox="1">
            <a:spLocks noGrp="1"/>
          </p:cNvSpPr>
          <p:nvPr>
            <p:ph idx="1"/>
          </p:nvPr>
        </p:nvSpPr>
        <p:spPr>
          <a:xfrm>
            <a:off x="685800" y="609603"/>
            <a:ext cx="7772400" cy="5333996"/>
          </a:xfrm>
        </p:spPr>
        <p:txBody>
          <a:bodyPr/>
          <a:lstStyle>
            <a:lvl1pPr>
              <a:defRPr sz="1900"/>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6D6F5656-44E5-5C49-48F3-B67F59ED4ED0}"/>
              </a:ext>
            </a:extLst>
          </p:cNvPr>
          <p:cNvSpPr txBox="1">
            <a:spLocks noGrp="1"/>
          </p:cNvSpPr>
          <p:nvPr>
            <p:ph type="body" idx="2"/>
          </p:nvPr>
        </p:nvSpPr>
        <p:spPr>
          <a:xfrm>
            <a:off x="9296403" y="2286000"/>
            <a:ext cx="2430776" cy="3505196"/>
          </a:xfrm>
        </p:spPr>
        <p:txBody>
          <a:bodyPr/>
          <a:lstStyle>
            <a:lvl1pPr marL="0" indent="0">
              <a:lnSpc>
                <a:spcPct val="110000"/>
              </a:lnSpc>
              <a:spcBef>
                <a:spcPts val="800"/>
              </a:spcBef>
              <a:buNone/>
              <a:defRPr sz="1400"/>
            </a:lvl1pPr>
          </a:lstStyle>
          <a:p>
            <a:pPr lvl="0"/>
            <a:r>
              <a:rPr lang="en-US"/>
              <a:t>Click to edit Master text styles</a:t>
            </a:r>
          </a:p>
        </p:txBody>
      </p:sp>
      <p:sp>
        <p:nvSpPr>
          <p:cNvPr id="6" name="Date Placeholder 7">
            <a:extLst>
              <a:ext uri="{FF2B5EF4-FFF2-40B4-BE49-F238E27FC236}">
                <a16:creationId xmlns:a16="http://schemas.microsoft.com/office/drawing/2014/main" id="{9CD55BD0-C3A0-1BAD-BEFE-61967D772BE8}"/>
              </a:ext>
            </a:extLst>
          </p:cNvPr>
          <p:cNvSpPr txBox="1">
            <a:spLocks noGrp="1"/>
          </p:cNvSpPr>
          <p:nvPr>
            <p:ph type="dt" sz="half" idx="7"/>
          </p:nvPr>
        </p:nvSpPr>
        <p:spPr/>
        <p:txBody>
          <a:bodyPr/>
          <a:lstStyle>
            <a:lvl1pPr>
              <a:defRPr/>
            </a:lvl1pPr>
          </a:lstStyle>
          <a:p>
            <a:pPr lvl="0"/>
            <a:fld id="{727036D6-B0A5-4994-B7FD-3C6DE2CBF2D4}" type="datetime1">
              <a:rPr lang="en-US"/>
              <a:pPr lvl="0"/>
              <a:t>9/29/2022</a:t>
            </a:fld>
            <a:endParaRPr lang="en-US"/>
          </a:p>
        </p:txBody>
      </p:sp>
      <p:sp>
        <p:nvSpPr>
          <p:cNvPr id="7" name="Footer Placeholder 8">
            <a:extLst>
              <a:ext uri="{FF2B5EF4-FFF2-40B4-BE49-F238E27FC236}">
                <a16:creationId xmlns:a16="http://schemas.microsoft.com/office/drawing/2014/main" id="{FB044086-6DF8-AE2A-C021-230342E7787D}"/>
              </a:ext>
            </a:extLst>
          </p:cNvPr>
          <p:cNvSpPr txBox="1">
            <a:spLocks noGrp="1"/>
          </p:cNvSpPr>
          <p:nvPr>
            <p:ph type="ftr" sz="quarter" idx="9"/>
          </p:nvPr>
        </p:nvSpPr>
        <p:spPr/>
        <p:txBody>
          <a:bodyPr anchorCtr="0"/>
          <a:lstStyle>
            <a:lvl1pPr algn="r">
              <a:defRPr/>
            </a:lvl1pPr>
          </a:lstStyle>
          <a:p>
            <a:pPr lvl="0"/>
            <a:endParaRPr lang="en-US"/>
          </a:p>
        </p:txBody>
      </p:sp>
      <p:sp>
        <p:nvSpPr>
          <p:cNvPr id="8" name="Slide Number Placeholder 10">
            <a:extLst>
              <a:ext uri="{FF2B5EF4-FFF2-40B4-BE49-F238E27FC236}">
                <a16:creationId xmlns:a16="http://schemas.microsoft.com/office/drawing/2014/main" id="{F2C1E00A-9476-982A-6559-6DD6C252FF7C}"/>
              </a:ext>
            </a:extLst>
          </p:cNvPr>
          <p:cNvSpPr txBox="1">
            <a:spLocks noGrp="1"/>
          </p:cNvSpPr>
          <p:nvPr>
            <p:ph type="sldNum" sz="quarter" idx="8"/>
          </p:nvPr>
        </p:nvSpPr>
        <p:spPr>
          <a:xfrm>
            <a:off x="10396728" y="6227064"/>
            <a:ext cx="1463040" cy="256032"/>
          </a:xfrm>
        </p:spPr>
        <p:txBody>
          <a:bodyPr/>
          <a:lstStyle>
            <a:lvl1pPr>
              <a:defRPr/>
            </a:lvl1pPr>
          </a:lstStyle>
          <a:p>
            <a:pPr lvl="0"/>
            <a:fld id="{2D79F796-2B77-4149-A954-8EDC506F141B}" type="slidenum">
              <a:t>‹#›</a:t>
            </a:fld>
            <a:endParaRPr lang="en-US"/>
          </a:p>
        </p:txBody>
      </p:sp>
      <p:sp>
        <p:nvSpPr>
          <p:cNvPr id="9" name="Rectangle 11">
            <a:extLst>
              <a:ext uri="{FF2B5EF4-FFF2-40B4-BE49-F238E27FC236}">
                <a16:creationId xmlns:a16="http://schemas.microsoft.com/office/drawing/2014/main" id="{2C0D6E30-064D-8711-6EED-BA15D8108DCE}"/>
              </a:ext>
            </a:extLst>
          </p:cNvPr>
          <p:cNvSpPr/>
          <p:nvPr/>
        </p:nvSpPr>
        <p:spPr>
          <a:xfrm>
            <a:off x="9157542" y="374904"/>
            <a:ext cx="2651760" cy="6108192"/>
          </a:xfrm>
          <a:prstGeom prst="rect">
            <a:avLst/>
          </a:prstGeom>
          <a:noFill/>
          <a:ln w="6345" cap="sq">
            <a:solidFill>
              <a:srgbClr val="404040"/>
            </a:solidFill>
            <a:prstDash val="solid"/>
            <a:miter/>
          </a:ln>
        </p:spPr>
        <p:txBody>
          <a:bodyPr lIns="0" tIns="0" rIns="0" bIns="0"/>
          <a:lstStyle/>
          <a:p>
            <a:endParaRPr lang="en-US"/>
          </a:p>
        </p:txBody>
      </p:sp>
    </p:spTree>
    <p:extLst>
      <p:ext uri="{BB962C8B-B14F-4D97-AF65-F5344CB8AC3E}">
        <p14:creationId xmlns:p14="http://schemas.microsoft.com/office/powerpoint/2010/main" val="356091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4D546BD6-CC26-25C2-2956-993490548392}"/>
              </a:ext>
            </a:extLst>
          </p:cNvPr>
          <p:cNvSpPr/>
          <p:nvPr/>
        </p:nvSpPr>
        <p:spPr>
          <a:xfrm>
            <a:off x="9020382" y="237744"/>
            <a:ext cx="2926080" cy="6382512"/>
          </a:xfrm>
          <a:prstGeom prst="rect">
            <a:avLst/>
          </a:prstGeom>
          <a:solidFill>
            <a:srgbClr val="E7E0C7"/>
          </a:solidFill>
          <a:ln cap="flat">
            <a:noFill/>
            <a:prstDash val="solid"/>
          </a:ln>
        </p:spPr>
        <p:txBody>
          <a:bodyPr lIns="0" tIns="0" rIns="0" bIns="0"/>
          <a:lstStyle/>
          <a:p>
            <a:endParaRPr lang="en-US"/>
          </a:p>
        </p:txBody>
      </p:sp>
      <p:sp>
        <p:nvSpPr>
          <p:cNvPr id="3" name="Title 1">
            <a:extLst>
              <a:ext uri="{FF2B5EF4-FFF2-40B4-BE49-F238E27FC236}">
                <a16:creationId xmlns:a16="http://schemas.microsoft.com/office/drawing/2014/main" id="{8224DE3C-A658-0085-4EE4-92059309B495}"/>
              </a:ext>
            </a:extLst>
          </p:cNvPr>
          <p:cNvSpPr txBox="1">
            <a:spLocks noGrp="1"/>
          </p:cNvSpPr>
          <p:nvPr>
            <p:ph type="title"/>
          </p:nvPr>
        </p:nvSpPr>
        <p:spPr>
          <a:xfrm>
            <a:off x="9296403" y="603504"/>
            <a:ext cx="2432304" cy="1645920"/>
          </a:xfrm>
        </p:spPr>
        <p:txBody>
          <a:bodyPr anchor="b">
            <a:noAutofit/>
          </a:bodyPr>
          <a:lstStyle>
            <a:lvl1pPr>
              <a:defRPr sz="2800">
                <a:solidFill>
                  <a:srgbClr val="000000"/>
                </a:solidFill>
              </a:defRPr>
            </a:lvl1pPr>
          </a:lstStyle>
          <a:p>
            <a:pPr lvl="0"/>
            <a:r>
              <a:rPr lang="en-US"/>
              <a:t>Click to edit Master title style</a:t>
            </a:r>
          </a:p>
        </p:txBody>
      </p:sp>
      <p:sp>
        <p:nvSpPr>
          <p:cNvPr id="4" name="Picture Placeholder 2">
            <a:extLst>
              <a:ext uri="{FF2B5EF4-FFF2-40B4-BE49-F238E27FC236}">
                <a16:creationId xmlns:a16="http://schemas.microsoft.com/office/drawing/2014/main" id="{11015F85-3C50-3241-B2DF-9B24F8DC5B9E}"/>
              </a:ext>
            </a:extLst>
          </p:cNvPr>
          <p:cNvSpPr txBox="1">
            <a:spLocks noGrp="1"/>
          </p:cNvSpPr>
          <p:nvPr>
            <p:ph type="pic" idx="1"/>
          </p:nvPr>
        </p:nvSpPr>
        <p:spPr>
          <a:xfrm>
            <a:off x="228600" y="237744"/>
            <a:ext cx="8531352" cy="6382512"/>
          </a:xfrm>
          <a:solidFill>
            <a:srgbClr val="C0BABA"/>
          </a:solidFill>
        </p:spPr>
        <p:txBody>
          <a:bodyPr/>
          <a:lstStyle>
            <a:lvl1pPr marL="0" indent="0">
              <a:buNone/>
              <a:defRPr sz="3200"/>
            </a:lvl1pPr>
          </a:lstStyle>
          <a:p>
            <a:pPr lvl="0"/>
            <a:r>
              <a:rPr lang="en-US"/>
              <a:t>Click icon to add picture</a:t>
            </a:r>
          </a:p>
        </p:txBody>
      </p:sp>
      <p:sp>
        <p:nvSpPr>
          <p:cNvPr id="5" name="Text Placeholder 3">
            <a:extLst>
              <a:ext uri="{FF2B5EF4-FFF2-40B4-BE49-F238E27FC236}">
                <a16:creationId xmlns:a16="http://schemas.microsoft.com/office/drawing/2014/main" id="{80E76300-21ED-7972-E10B-830183128030}"/>
              </a:ext>
            </a:extLst>
          </p:cNvPr>
          <p:cNvSpPr txBox="1">
            <a:spLocks noGrp="1"/>
          </p:cNvSpPr>
          <p:nvPr>
            <p:ph type="body" idx="2"/>
          </p:nvPr>
        </p:nvSpPr>
        <p:spPr>
          <a:xfrm>
            <a:off x="9296403" y="2286000"/>
            <a:ext cx="2432304" cy="3502151"/>
          </a:xfrm>
        </p:spPr>
        <p:txBody>
          <a:bodyPr/>
          <a:lstStyle>
            <a:lvl1pPr marL="0" indent="0">
              <a:lnSpc>
                <a:spcPct val="110000"/>
              </a:lnSpc>
              <a:spcBef>
                <a:spcPts val="800"/>
              </a:spcBef>
              <a:buNone/>
              <a:defRPr sz="1400"/>
            </a:lvl1pPr>
          </a:lstStyle>
          <a:p>
            <a:pPr lvl="0"/>
            <a:r>
              <a:rPr lang="en-US"/>
              <a:t>Click to edit Master text styles</a:t>
            </a:r>
          </a:p>
        </p:txBody>
      </p:sp>
      <p:sp>
        <p:nvSpPr>
          <p:cNvPr id="6" name="Date Placeholder 4">
            <a:extLst>
              <a:ext uri="{FF2B5EF4-FFF2-40B4-BE49-F238E27FC236}">
                <a16:creationId xmlns:a16="http://schemas.microsoft.com/office/drawing/2014/main" id="{7FA59C6F-4B5D-AB5B-652F-E6564DCC2058}"/>
              </a:ext>
            </a:extLst>
          </p:cNvPr>
          <p:cNvSpPr txBox="1">
            <a:spLocks noGrp="1"/>
          </p:cNvSpPr>
          <p:nvPr>
            <p:ph type="dt" sz="half" idx="7"/>
          </p:nvPr>
        </p:nvSpPr>
        <p:spPr/>
        <p:txBody>
          <a:bodyPr/>
          <a:lstStyle>
            <a:lvl1pPr>
              <a:defRPr>
                <a:solidFill>
                  <a:srgbClr val="FFFFFF"/>
                </a:solidFill>
                <a:effectLst>
                  <a:outerShdw dist="6348" dir="2700000">
                    <a:srgbClr val="000000"/>
                  </a:outerShdw>
                </a:effectLst>
              </a:defRPr>
            </a:lvl1pPr>
          </a:lstStyle>
          <a:p>
            <a:pPr lvl="0"/>
            <a:fld id="{E1EC863C-C89A-43A8-BD9E-BC16239E3F74}" type="datetime1">
              <a:rPr lang="en-US"/>
              <a:pPr lvl="0"/>
              <a:t>9/29/2022</a:t>
            </a:fld>
            <a:endParaRPr lang="en-US"/>
          </a:p>
        </p:txBody>
      </p:sp>
      <p:sp>
        <p:nvSpPr>
          <p:cNvPr id="7" name="Footer Placeholder 5">
            <a:extLst>
              <a:ext uri="{FF2B5EF4-FFF2-40B4-BE49-F238E27FC236}">
                <a16:creationId xmlns:a16="http://schemas.microsoft.com/office/drawing/2014/main" id="{42082F13-162B-A798-522E-9A346EAB2D80}"/>
              </a:ext>
            </a:extLst>
          </p:cNvPr>
          <p:cNvSpPr txBox="1">
            <a:spLocks noGrp="1"/>
          </p:cNvSpPr>
          <p:nvPr>
            <p:ph type="ftr" sz="quarter" idx="9"/>
          </p:nvPr>
        </p:nvSpPr>
        <p:spPr/>
        <p:txBody>
          <a:bodyPr anchorCtr="0"/>
          <a:lstStyle>
            <a:lvl1pPr algn="r" defTabSz="914400">
              <a:defRPr>
                <a:solidFill>
                  <a:srgbClr val="FFFFFF"/>
                </a:solidFill>
                <a:effectLst>
                  <a:outerShdw dist="6348" dir="2700000">
                    <a:srgbClr val="000000"/>
                  </a:outerShdw>
                </a:effectLst>
              </a:defRPr>
            </a:lvl1pPr>
          </a:lstStyle>
          <a:p>
            <a:pPr lvl="0"/>
            <a:endParaRPr lang="en-US"/>
          </a:p>
        </p:txBody>
      </p:sp>
      <p:sp>
        <p:nvSpPr>
          <p:cNvPr id="8" name="Slide Number Placeholder 6">
            <a:extLst>
              <a:ext uri="{FF2B5EF4-FFF2-40B4-BE49-F238E27FC236}">
                <a16:creationId xmlns:a16="http://schemas.microsoft.com/office/drawing/2014/main" id="{32E91AD6-E546-16DA-C774-1C4021EB8F30}"/>
              </a:ext>
            </a:extLst>
          </p:cNvPr>
          <p:cNvSpPr txBox="1">
            <a:spLocks noGrp="1"/>
          </p:cNvSpPr>
          <p:nvPr>
            <p:ph type="sldNum" sz="quarter" idx="8"/>
          </p:nvPr>
        </p:nvSpPr>
        <p:spPr>
          <a:xfrm>
            <a:off x="10396728" y="6227064"/>
            <a:ext cx="1463040" cy="256032"/>
          </a:xfrm>
        </p:spPr>
        <p:txBody>
          <a:bodyPr/>
          <a:lstStyle>
            <a:lvl1pPr>
              <a:defRPr/>
            </a:lvl1pPr>
          </a:lstStyle>
          <a:p>
            <a:pPr lvl="0"/>
            <a:fld id="{C5973629-0395-4D6A-A847-96F08EDD5491}" type="slidenum">
              <a:t>‹#›</a:t>
            </a:fld>
            <a:endParaRPr lang="en-US"/>
          </a:p>
        </p:txBody>
      </p:sp>
      <p:sp>
        <p:nvSpPr>
          <p:cNvPr id="9" name="Rectangle 9">
            <a:extLst>
              <a:ext uri="{FF2B5EF4-FFF2-40B4-BE49-F238E27FC236}">
                <a16:creationId xmlns:a16="http://schemas.microsoft.com/office/drawing/2014/main" id="{C0D8A89C-A8BF-F0E8-E89A-3A1B62B0598D}"/>
              </a:ext>
            </a:extLst>
          </p:cNvPr>
          <p:cNvSpPr/>
          <p:nvPr/>
        </p:nvSpPr>
        <p:spPr>
          <a:xfrm>
            <a:off x="9157542" y="374904"/>
            <a:ext cx="2651760" cy="6108192"/>
          </a:xfrm>
          <a:prstGeom prst="rect">
            <a:avLst/>
          </a:prstGeom>
          <a:noFill/>
          <a:ln w="6345" cap="sq">
            <a:solidFill>
              <a:srgbClr val="404040"/>
            </a:solidFill>
            <a:prstDash val="solid"/>
            <a:miter/>
          </a:ln>
        </p:spPr>
        <p:txBody>
          <a:bodyPr lIns="0" tIns="0" rIns="0" bIns="0"/>
          <a:lstStyle/>
          <a:p>
            <a:endParaRPr lang="en-US"/>
          </a:p>
        </p:txBody>
      </p:sp>
    </p:spTree>
    <p:extLst>
      <p:ext uri="{BB962C8B-B14F-4D97-AF65-F5344CB8AC3E}">
        <p14:creationId xmlns:p14="http://schemas.microsoft.com/office/powerpoint/2010/main" val="43176462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F9C97B2-C7F0-988F-CAFE-9A8EF6C83E6C}"/>
              </a:ext>
            </a:extLst>
          </p:cNvPr>
          <p:cNvSpPr/>
          <p:nvPr/>
        </p:nvSpPr>
        <p:spPr>
          <a:xfrm>
            <a:off x="234699" y="237744"/>
            <a:ext cx="11722608" cy="6382512"/>
          </a:xfrm>
          <a:prstGeom prst="rect">
            <a:avLst/>
          </a:prstGeom>
          <a:solidFill>
            <a:srgbClr val="E7E0C7"/>
          </a:solidFill>
          <a:ln cap="flat">
            <a:noFill/>
            <a:prstDash val="solid"/>
          </a:ln>
        </p:spPr>
        <p:txBody>
          <a:bodyPr lIns="0" tIns="0" rIns="0" bIns="0"/>
          <a:lstStyle/>
          <a:p>
            <a:endParaRPr lang="en-US"/>
          </a:p>
        </p:txBody>
      </p:sp>
      <p:sp>
        <p:nvSpPr>
          <p:cNvPr id="3" name="Title Placeholder 1">
            <a:extLst>
              <a:ext uri="{FF2B5EF4-FFF2-40B4-BE49-F238E27FC236}">
                <a16:creationId xmlns:a16="http://schemas.microsoft.com/office/drawing/2014/main" id="{4FA5F99B-6959-37E2-39C6-8B75E4A93E53}"/>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4" name="Text Placeholder 2">
            <a:extLst>
              <a:ext uri="{FF2B5EF4-FFF2-40B4-BE49-F238E27FC236}">
                <a16:creationId xmlns:a16="http://schemas.microsoft.com/office/drawing/2014/main" id="{900A3F01-2919-C574-9A44-B2EAF37C51CD}"/>
              </a:ext>
            </a:extLst>
          </p:cNvPr>
          <p:cNvSpPr txBox="1">
            <a:spLocks noGrp="1"/>
          </p:cNvSpPr>
          <p:nvPr>
            <p:ph type="body" idx="1"/>
          </p:nvPr>
        </p:nvSpPr>
        <p:spPr>
          <a:xfrm>
            <a:off x="1066803" y="2103120"/>
            <a:ext cx="10058400" cy="393192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E8DE599-6F9B-186C-DE85-139770AEF930}"/>
              </a:ext>
            </a:extLst>
          </p:cNvPr>
          <p:cNvSpPr txBox="1">
            <a:spLocks noGrp="1"/>
          </p:cNvSpPr>
          <p:nvPr>
            <p:ph type="dt" sz="half" idx="2"/>
          </p:nvPr>
        </p:nvSpPr>
        <p:spPr>
          <a:xfrm>
            <a:off x="389461" y="6214536"/>
            <a:ext cx="2743200" cy="256032"/>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404040"/>
                </a:solidFill>
                <a:uFillTx/>
                <a:latin typeface="Garamond"/>
              </a:defRPr>
            </a:lvl1pPr>
          </a:lstStyle>
          <a:p>
            <a:pPr lvl="0"/>
            <a:fld id="{92614753-33A8-4882-9FDF-E7A24CFA7F75}" type="datetime1">
              <a:rPr lang="en-US"/>
              <a:pPr lvl="0"/>
              <a:t>9/29/2022</a:t>
            </a:fld>
            <a:endParaRPr lang="en-US"/>
          </a:p>
        </p:txBody>
      </p:sp>
      <p:sp>
        <p:nvSpPr>
          <p:cNvPr id="6" name="Footer Placeholder 4">
            <a:extLst>
              <a:ext uri="{FF2B5EF4-FFF2-40B4-BE49-F238E27FC236}">
                <a16:creationId xmlns:a16="http://schemas.microsoft.com/office/drawing/2014/main" id="{6049594F-7AB6-FEE4-CC65-C9C17AB9D1DE}"/>
              </a:ext>
            </a:extLst>
          </p:cNvPr>
          <p:cNvSpPr txBox="1">
            <a:spLocks noGrp="1"/>
          </p:cNvSpPr>
          <p:nvPr>
            <p:ph type="ftr" sz="quarter" idx="3"/>
          </p:nvPr>
        </p:nvSpPr>
        <p:spPr>
          <a:xfrm>
            <a:off x="3489963" y="6214536"/>
            <a:ext cx="5212080" cy="256032"/>
          </a:xfrm>
          <a:prstGeom prst="rect">
            <a:avLst/>
          </a:prstGeom>
          <a:noFill/>
          <a:ln>
            <a:noFill/>
          </a:ln>
        </p:spPr>
        <p:txBody>
          <a:bodyPr vert="horz" wrap="square" lIns="91440" tIns="45720" rIns="91440" bIns="45720" anchor="b" anchorCtr="1" compatLnSpc="1">
            <a:noAutofit/>
          </a:bodyPr>
          <a:lstStyle>
            <a:lvl1pPr marL="0" marR="0" lvl="0" indent="0" algn="ctr" defTabSz="457200" rtl="0" fontAlgn="auto" hangingPunct="1">
              <a:lnSpc>
                <a:spcPct val="100000"/>
              </a:lnSpc>
              <a:spcBef>
                <a:spcPts val="0"/>
              </a:spcBef>
              <a:spcAft>
                <a:spcPts val="0"/>
              </a:spcAft>
              <a:buNone/>
              <a:tabLst/>
              <a:defRPr lang="en-US" sz="1000" b="0" i="0" u="none" strike="noStrike" kern="1200" cap="none" spc="0" baseline="0">
                <a:solidFill>
                  <a:srgbClr val="404040"/>
                </a:solidFill>
                <a:uFillTx/>
                <a:latin typeface="Garamond"/>
              </a:defRPr>
            </a:lvl1pPr>
          </a:lstStyle>
          <a:p>
            <a:pPr lvl="0"/>
            <a:endParaRPr lang="en-US"/>
          </a:p>
        </p:txBody>
      </p:sp>
      <p:sp>
        <p:nvSpPr>
          <p:cNvPr id="7" name="Slide Number Placeholder 5">
            <a:extLst>
              <a:ext uri="{FF2B5EF4-FFF2-40B4-BE49-F238E27FC236}">
                <a16:creationId xmlns:a16="http://schemas.microsoft.com/office/drawing/2014/main" id="{441E57D8-82C9-987C-E973-21D07D55A247}"/>
              </a:ext>
            </a:extLst>
          </p:cNvPr>
          <p:cNvSpPr txBox="1">
            <a:spLocks noGrp="1"/>
          </p:cNvSpPr>
          <p:nvPr>
            <p:ph type="sldNum" sz="quarter" idx="4"/>
          </p:nvPr>
        </p:nvSpPr>
        <p:spPr>
          <a:xfrm>
            <a:off x="10348539" y="6214536"/>
            <a:ext cx="1463040" cy="256032"/>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000" b="0" i="0" u="none" strike="noStrike" kern="1200" cap="none" spc="0" baseline="0">
                <a:solidFill>
                  <a:srgbClr val="404040"/>
                </a:solidFill>
                <a:uFillTx/>
                <a:latin typeface="Garamond"/>
              </a:defRPr>
            </a:lvl1pPr>
          </a:lstStyle>
          <a:p>
            <a:pPr lvl="0"/>
            <a:fld id="{1D3C166F-D6D9-4D90-A94A-84EDB0D73F04}" type="slidenum">
              <a:t>‹#›</a:t>
            </a:fld>
            <a:endParaRPr lang="en-US"/>
          </a:p>
        </p:txBody>
      </p:sp>
      <p:sp>
        <p:nvSpPr>
          <p:cNvPr id="8" name="Rectangle 7">
            <a:extLst>
              <a:ext uri="{FF2B5EF4-FFF2-40B4-BE49-F238E27FC236}">
                <a16:creationId xmlns:a16="http://schemas.microsoft.com/office/drawing/2014/main" id="{B7757368-DAA4-2C08-3A5F-E6922B9EE2E4}"/>
              </a:ext>
            </a:extLst>
          </p:cNvPr>
          <p:cNvSpPr/>
          <p:nvPr/>
        </p:nvSpPr>
        <p:spPr>
          <a:xfrm>
            <a:off x="371859" y="374904"/>
            <a:ext cx="11448288" cy="6108192"/>
          </a:xfrm>
          <a:prstGeom prst="rect">
            <a:avLst/>
          </a:prstGeom>
          <a:noFill/>
          <a:ln w="6345" cap="sq">
            <a:solidFill>
              <a:srgbClr val="404040"/>
            </a:solidFill>
            <a:prstDash val="solid"/>
            <a:miter/>
          </a:ln>
        </p:spPr>
        <p:txBody>
          <a:bodyPr lIns="0" tIns="0" rIns="0" bIns="0"/>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0" r:id="rId12"/>
    <p:sldLayoutId id="2147483681" r:id="rId13"/>
  </p:sldLayoutIdLst>
  <p:txStyles>
    <p:titleStyle>
      <a:lvl1pPr marL="0" marR="0" lvl="0" indent="0" algn="l" defTabSz="914400" rtl="0" fontAlgn="auto" hangingPunct="1">
        <a:lnSpc>
          <a:spcPct val="90000"/>
        </a:lnSpc>
        <a:spcBef>
          <a:spcPts val="0"/>
        </a:spcBef>
        <a:spcAft>
          <a:spcPts val="0"/>
        </a:spcAft>
        <a:buNone/>
        <a:tabLst/>
        <a:defRPr lang="en-US" sz="4800" b="0" i="0" u="none" strike="noStrike" kern="1200" cap="none" spc="0" baseline="0">
          <a:solidFill>
            <a:srgbClr val="262626"/>
          </a:solidFill>
          <a:uFillTx/>
          <a:latin typeface="Garamond"/>
        </a:defRPr>
      </a:lvl1pPr>
    </p:titleStyle>
    <p:bodyStyle>
      <a:lvl1pPr marL="182880" marR="0" lvl="0" indent="-182880" algn="l" defTabSz="914400" rtl="0" fontAlgn="auto" hangingPunct="1">
        <a:lnSpc>
          <a:spcPct val="100000"/>
        </a:lnSpc>
        <a:spcBef>
          <a:spcPts val="900"/>
        </a:spcBef>
        <a:spcAft>
          <a:spcPts val="0"/>
        </a:spcAft>
        <a:buClr>
          <a:srgbClr val="262626"/>
        </a:buClr>
        <a:buSzPct val="100000"/>
        <a:buFont typeface="Garamond" pitchFamily="18"/>
        <a:buChar char="◦"/>
        <a:tabLst/>
        <a:defRPr lang="en-US" sz="1800" b="0" i="0" u="none" strike="noStrike" kern="1200" cap="none" spc="0" baseline="0">
          <a:solidFill>
            <a:srgbClr val="000000"/>
          </a:solidFill>
          <a:uFillTx/>
          <a:latin typeface="Garamond"/>
        </a:defRPr>
      </a:lvl1pPr>
      <a:lvl2pPr marL="457200" marR="0" lvl="1"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600" b="0" i="0" u="none" strike="noStrike" kern="1200" cap="none" spc="0" baseline="0">
          <a:solidFill>
            <a:srgbClr val="000000"/>
          </a:solidFill>
          <a:uFillTx/>
          <a:latin typeface="Garamond"/>
        </a:defRPr>
      </a:lvl2pPr>
      <a:lvl3pPr marL="731520" marR="0" lvl="2"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400" b="0" i="0" u="none" strike="noStrike" kern="1200" cap="none" spc="0" baseline="0">
          <a:solidFill>
            <a:srgbClr val="000000"/>
          </a:solidFill>
          <a:uFillTx/>
          <a:latin typeface="Garamond"/>
        </a:defRPr>
      </a:lvl3pPr>
      <a:lvl4pPr marL="1005840" marR="0" lvl="3"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400" b="0" i="0" u="none" strike="noStrike" kern="1200" cap="none" spc="0" baseline="0">
          <a:solidFill>
            <a:srgbClr val="000000"/>
          </a:solidFill>
          <a:uFillTx/>
          <a:latin typeface="Garamond"/>
        </a:defRPr>
      </a:lvl4pPr>
      <a:lvl5pPr marL="1280160" marR="0" lvl="4" indent="-182880" algn="l" defTabSz="914400" rtl="0" fontAlgn="auto" hangingPunct="1">
        <a:lnSpc>
          <a:spcPct val="100000"/>
        </a:lnSpc>
        <a:spcBef>
          <a:spcPts val="500"/>
        </a:spcBef>
        <a:spcAft>
          <a:spcPts val="0"/>
        </a:spcAft>
        <a:buClr>
          <a:srgbClr val="262626"/>
        </a:buClr>
        <a:buSzPct val="100000"/>
        <a:buFont typeface="Garamond" pitchFamily="18"/>
        <a:buChar char="◦"/>
        <a:tabLst/>
        <a:defRPr lang="en-US" sz="1400" b="0" i="0" u="none" strike="noStrike" kern="1200" cap="none" spc="0" baseline="0">
          <a:solidFill>
            <a:srgbClr val="000000"/>
          </a:solidFill>
          <a:uFillTx/>
          <a:latin typeface="Garamon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8A953AB-000E-A403-5228-9FC42AA43942}"/>
              </a:ext>
            </a:extLst>
          </p:cNvPr>
          <p:cNvPicPr>
            <a:picLocks noChangeAspect="1"/>
          </p:cNvPicPr>
          <p:nvPr/>
        </p:nvPicPr>
        <p:blipFill>
          <a:blip r:embed="rId9"/>
          <a:stretch>
            <a:fillRect/>
          </a:stretch>
        </p:blipFill>
        <p:spPr>
          <a:xfrm>
            <a:off x="190981" y="6300993"/>
            <a:ext cx="1205865" cy="559493"/>
          </a:xfrm>
          <a:prstGeom prst="rect">
            <a:avLst/>
          </a:prstGeom>
          <a:noFill/>
          <a:ln cap="flat">
            <a:noFill/>
          </a:ln>
        </p:spPr>
      </p:pic>
      <p:sp>
        <p:nvSpPr>
          <p:cNvPr id="3" name="Title 1">
            <a:extLst>
              <a:ext uri="{FF2B5EF4-FFF2-40B4-BE49-F238E27FC236}">
                <a16:creationId xmlns:a16="http://schemas.microsoft.com/office/drawing/2014/main" id="{01E23003-0CD6-9681-C71D-ABF7924A205D}"/>
              </a:ext>
            </a:extLst>
          </p:cNvPr>
          <p:cNvSpPr txBox="1"/>
          <p:nvPr/>
        </p:nvSpPr>
        <p:spPr>
          <a:xfrm>
            <a:off x="8755581" y="6383755"/>
            <a:ext cx="3228334" cy="316995"/>
          </a:xfrm>
          <a:prstGeom prst="rect">
            <a:avLst/>
          </a:prstGeom>
          <a:noFill/>
          <a:ln cap="flat">
            <a:noFill/>
          </a:ln>
        </p:spPr>
        <p:txBody>
          <a:bodyPr vert="horz" wrap="square" lIns="91440" tIns="45720" rIns="91440" bIns="45720" anchor="b" anchorCtr="0" compatLnSpc="1">
            <a:normAutofit/>
          </a:bodyPr>
          <a:lstStyle/>
          <a:p>
            <a:pPr marL="0" marR="0" lvl="0" indent="0" algn="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fld id="{3D0968D5-B688-4C41-9ED2-360DF7FF0658}" type="slidenum">
              <a:t>‹#›</a:t>
            </a:fld>
            <a:r>
              <a:rPr lang="en-US" sz="1100" b="0" i="0" u="none" strike="noStrike" kern="1200" cap="none" spc="0" baseline="0">
                <a:solidFill>
                  <a:srgbClr val="1A3F68"/>
                </a:solidFill>
                <a:uFillTx/>
                <a:latin typeface="Proxima Nova Light" pitchFamily="50"/>
                <a:cs typeface="Arial" pitchFamily="34"/>
              </a:rPr>
              <a:t> </a:t>
            </a:r>
          </a:p>
        </p:txBody>
      </p:sp>
      <p:sp>
        <p:nvSpPr>
          <p:cNvPr id="4" name="Title 1">
            <a:extLst>
              <a:ext uri="{FF2B5EF4-FFF2-40B4-BE49-F238E27FC236}">
                <a16:creationId xmlns:a16="http://schemas.microsoft.com/office/drawing/2014/main" id="{CFA74A3E-31BA-FE73-DCC2-488E3FC4FAD2}"/>
              </a:ext>
            </a:extLst>
          </p:cNvPr>
          <p:cNvSpPr txBox="1"/>
          <p:nvPr/>
        </p:nvSpPr>
        <p:spPr>
          <a:xfrm>
            <a:off x="3368750" y="6423467"/>
            <a:ext cx="5452978" cy="299017"/>
          </a:xfrm>
          <a:prstGeom prst="rect">
            <a:avLst/>
          </a:prstGeom>
          <a:noFill/>
          <a:ln cap="flat">
            <a:noFill/>
          </a:ln>
        </p:spPr>
        <p:txBody>
          <a:bodyPr vert="horz" wrap="square" lIns="91440" tIns="45720" rIns="91440" bIns="45720" anchor="b"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1A3F68"/>
                </a:solidFill>
                <a:uFillTx/>
                <a:latin typeface="Proxima Nova Light" pitchFamily="50"/>
                <a:cs typeface="Arial" pitchFamily="34"/>
              </a:rPr>
              <a:t>Department or Presentation Title	</a:t>
            </a:r>
          </a:p>
        </p:txBody>
      </p:sp>
      <p:cxnSp>
        <p:nvCxnSpPr>
          <p:cNvPr id="5" name="Straight Connector 9">
            <a:extLst>
              <a:ext uri="{FF2B5EF4-FFF2-40B4-BE49-F238E27FC236}">
                <a16:creationId xmlns:a16="http://schemas.microsoft.com/office/drawing/2014/main" id="{7B95DE38-00E7-08B1-DC30-9ED269F14D76}"/>
              </a:ext>
            </a:extLst>
          </p:cNvPr>
          <p:cNvCxnSpPr/>
          <p:nvPr/>
        </p:nvCxnSpPr>
        <p:spPr>
          <a:xfrm flipH="1">
            <a:off x="314425" y="6287963"/>
            <a:ext cx="11563146" cy="11850"/>
          </a:xfrm>
          <a:prstGeom prst="straightConnector1">
            <a:avLst/>
          </a:prstGeom>
          <a:noFill/>
          <a:ln w="6345" cap="flat">
            <a:solidFill>
              <a:srgbClr val="DEAA00"/>
            </a:solidFill>
            <a:prstDash val="solid"/>
            <a:miter/>
          </a:ln>
        </p:spPr>
      </p:cxn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2" Type="http://schemas.openxmlformats.org/officeDocument/2006/relationships/hyperlink" Target="https://respite.machealth.ca/"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FFFFFF"/>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BE07894A-BD04-CD11-9AEC-B42F40D77D7A}"/>
              </a:ext>
            </a:extLst>
          </p:cNvPr>
          <p:cNvSpPr>
            <a:spLocks noMove="1" noResize="1"/>
          </p:cNvSpPr>
          <p:nvPr/>
        </p:nvSpPr>
        <p:spPr>
          <a:xfrm>
            <a:off x="234699" y="237744"/>
            <a:ext cx="11722608" cy="6382512"/>
          </a:xfrm>
          <a:prstGeom prst="rect">
            <a:avLst/>
          </a:prstGeom>
          <a:solidFill>
            <a:srgbClr val="E7E0C7"/>
          </a:solidFill>
          <a:ln cap="flat">
            <a:noFill/>
            <a:prstDash val="solid"/>
          </a:ln>
        </p:spPr>
        <p:txBody>
          <a:bodyPr lIns="0" tIns="0" rIns="0" bIns="0">
            <a:noAutofit/>
          </a:bodyPr>
          <a:lstStyle/>
          <a:p>
            <a:endParaRPr lang="en-US"/>
          </a:p>
        </p:txBody>
      </p:sp>
      <p:sp>
        <p:nvSpPr>
          <p:cNvPr id="3" name="Rectangle 12">
            <a:extLst>
              <a:ext uri="{FF2B5EF4-FFF2-40B4-BE49-F238E27FC236}">
                <a16:creationId xmlns:a16="http://schemas.microsoft.com/office/drawing/2014/main" id="{2D7DE1E6-9B80-C7F6-0BF3-0631D126D5D0}"/>
              </a:ext>
            </a:extLst>
          </p:cNvPr>
          <p:cNvSpPr>
            <a:spLocks noMove="1" noResize="1"/>
          </p:cNvSpPr>
          <p:nvPr/>
        </p:nvSpPr>
        <p:spPr>
          <a:xfrm>
            <a:off x="371859" y="374904"/>
            <a:ext cx="11448288" cy="6108192"/>
          </a:xfrm>
          <a:prstGeom prst="rect">
            <a:avLst/>
          </a:prstGeom>
          <a:noFill/>
          <a:ln w="6345" cap="sq">
            <a:solidFill>
              <a:srgbClr val="404040"/>
            </a:solidFill>
            <a:prstDash val="solid"/>
            <a:miter/>
          </a:ln>
        </p:spPr>
        <p:txBody>
          <a:bodyPr lIns="0" tIns="0" rIns="0" bIns="0">
            <a:noAutofit/>
          </a:bodyPr>
          <a:lstStyle/>
          <a:p>
            <a:endParaRPr lang="en-US"/>
          </a:p>
        </p:txBody>
      </p:sp>
      <p:sp>
        <p:nvSpPr>
          <p:cNvPr id="4" name="Rectangle 14">
            <a:extLst>
              <a:ext uri="{FF2B5EF4-FFF2-40B4-BE49-F238E27FC236}">
                <a16:creationId xmlns:a16="http://schemas.microsoft.com/office/drawing/2014/main" id="{4387C0DA-6CF6-2AA5-3DCA-A4AE27F3DB3A}"/>
              </a:ext>
            </a:extLst>
          </p:cNvPr>
          <p:cNvSpPr>
            <a:spLocks noMove="1" noResize="1"/>
          </p:cNvSpPr>
          <p:nvPr/>
        </p:nvSpPr>
        <p:spPr>
          <a:xfrm>
            <a:off x="-1865" y="0"/>
            <a:ext cx="12193871"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5" name="Rectangle 16">
            <a:extLst>
              <a:ext uri="{FF2B5EF4-FFF2-40B4-BE49-F238E27FC236}">
                <a16:creationId xmlns:a16="http://schemas.microsoft.com/office/drawing/2014/main" id="{AEF73AAA-5E4F-DFDE-DBC8-B5F8613C4FB8}"/>
              </a:ext>
            </a:extLst>
          </p:cNvPr>
          <p:cNvSpPr>
            <a:spLocks noMove="1" noResize="1"/>
          </p:cNvSpPr>
          <p:nvPr/>
        </p:nvSpPr>
        <p:spPr>
          <a:xfrm>
            <a:off x="630497" y="4212704"/>
            <a:ext cx="10905298" cy="1997058"/>
          </a:xfrm>
          <a:prstGeom prst="rect">
            <a:avLst/>
          </a:prstGeom>
          <a:solidFill>
            <a:srgbClr val="405852"/>
          </a:solidFill>
          <a:ln cap="flat">
            <a:noFill/>
            <a:prstDash val="solid"/>
          </a:ln>
          <a:effectLst>
            <a:outerShdw dir="16200000" algn="tl">
              <a:srgbClr val="000000">
                <a:alpha val="66000"/>
              </a:srgbClr>
            </a:outerShdw>
          </a:effectLst>
        </p:spPr>
        <p:txBody>
          <a:bodyPr lIns="0" tIns="0" rIns="0" bIns="0">
            <a:noAutofit/>
          </a:bodyPr>
          <a:lstStyle/>
          <a:p>
            <a:endParaRPr lang="en-US"/>
          </a:p>
        </p:txBody>
      </p:sp>
      <p:sp>
        <p:nvSpPr>
          <p:cNvPr id="6" name="Rectangle 18">
            <a:extLst>
              <a:ext uri="{FF2B5EF4-FFF2-40B4-BE49-F238E27FC236}">
                <a16:creationId xmlns:a16="http://schemas.microsoft.com/office/drawing/2014/main" id="{F071831C-E436-155C-A43F-18DE4CBD3148}"/>
              </a:ext>
            </a:extLst>
          </p:cNvPr>
          <p:cNvSpPr>
            <a:spLocks noMove="1" noResize="1"/>
          </p:cNvSpPr>
          <p:nvPr/>
        </p:nvSpPr>
        <p:spPr>
          <a:xfrm>
            <a:off x="793351" y="4379134"/>
            <a:ext cx="10579608" cy="1664208"/>
          </a:xfrm>
          <a:prstGeom prst="rect">
            <a:avLst/>
          </a:prstGeom>
          <a:noFill/>
          <a:ln w="6345" cap="sq">
            <a:solidFill>
              <a:srgbClr val="FFFFFF"/>
            </a:solidFill>
            <a:prstDash val="solid"/>
            <a:miter/>
          </a:ln>
        </p:spPr>
        <p:txBody>
          <a:bodyPr lIns="0" tIns="0" rIns="0" bIns="0">
            <a:noAutofit/>
          </a:bodyPr>
          <a:lstStyle/>
          <a:p>
            <a:endParaRPr lang="en-US"/>
          </a:p>
        </p:txBody>
      </p:sp>
      <p:sp>
        <p:nvSpPr>
          <p:cNvPr id="7" name="Title 1">
            <a:extLst>
              <a:ext uri="{FF2B5EF4-FFF2-40B4-BE49-F238E27FC236}">
                <a16:creationId xmlns:a16="http://schemas.microsoft.com/office/drawing/2014/main" id="{D19E6935-EB0C-FB90-A564-1BAE4261455B}"/>
              </a:ext>
            </a:extLst>
          </p:cNvPr>
          <p:cNvSpPr txBox="1">
            <a:spLocks noGrp="1"/>
          </p:cNvSpPr>
          <p:nvPr>
            <p:ph type="title"/>
          </p:nvPr>
        </p:nvSpPr>
        <p:spPr>
          <a:xfrm>
            <a:off x="956233" y="4495894"/>
            <a:ext cx="4942542" cy="1444715"/>
          </a:xfrm>
        </p:spPr>
        <p:txBody>
          <a:bodyPr anchor="ctr"/>
          <a:lstStyle/>
          <a:p>
            <a:pPr lvl="0"/>
            <a:r>
              <a:rPr lang="en-US" sz="3600">
                <a:solidFill>
                  <a:srgbClr val="FFFFFF"/>
                </a:solidFill>
              </a:rPr>
              <a:t>Overcoming childhood toxic stress: biography of wounded healer</a:t>
            </a:r>
            <a:endParaRPr lang="en-US" sz="3600"/>
          </a:p>
        </p:txBody>
      </p:sp>
      <p:pic>
        <p:nvPicPr>
          <p:cNvPr id="8" name="Picture 6">
            <a:extLst>
              <a:ext uri="{FF2B5EF4-FFF2-40B4-BE49-F238E27FC236}">
                <a16:creationId xmlns:a16="http://schemas.microsoft.com/office/drawing/2014/main" id="{59D9284A-ECDD-DF19-3371-FADF536BD544}"/>
              </a:ext>
            </a:extLst>
          </p:cNvPr>
          <p:cNvPicPr>
            <a:picLocks noChangeAspect="1"/>
          </p:cNvPicPr>
          <p:nvPr/>
        </p:nvPicPr>
        <p:blipFill>
          <a:blip r:embed="rId2"/>
          <a:srcRect t="1154" r="-2" b="2536"/>
          <a:stretch>
            <a:fillRect/>
          </a:stretch>
        </p:blipFill>
        <p:spPr>
          <a:xfrm>
            <a:off x="630497" y="909453"/>
            <a:ext cx="5304635" cy="2694883"/>
          </a:xfrm>
          <a:prstGeom prst="rect">
            <a:avLst/>
          </a:prstGeom>
          <a:noFill/>
          <a:ln cap="flat">
            <a:noFill/>
          </a:ln>
        </p:spPr>
      </p:pic>
      <p:pic>
        <p:nvPicPr>
          <p:cNvPr id="9" name="Picture 4">
            <a:extLst>
              <a:ext uri="{FF2B5EF4-FFF2-40B4-BE49-F238E27FC236}">
                <a16:creationId xmlns:a16="http://schemas.microsoft.com/office/drawing/2014/main" id="{8EF33605-FD5C-3339-4DEE-0D6D78DCDEBF}"/>
              </a:ext>
            </a:extLst>
          </p:cNvPr>
          <p:cNvPicPr>
            <a:picLocks noChangeAspect="1"/>
          </p:cNvPicPr>
          <p:nvPr/>
        </p:nvPicPr>
        <p:blipFill>
          <a:blip r:embed="rId3"/>
          <a:srcRect r="-2" b="23722"/>
          <a:stretch>
            <a:fillRect/>
          </a:stretch>
        </p:blipFill>
        <p:spPr>
          <a:xfrm>
            <a:off x="6256864" y="923982"/>
            <a:ext cx="5235881" cy="2665823"/>
          </a:xfrm>
          <a:prstGeom prst="rect">
            <a:avLst/>
          </a:prstGeom>
          <a:noFill/>
          <a:ln cap="flat">
            <a:noFill/>
          </a:ln>
        </p:spPr>
      </p:pic>
      <p:cxnSp>
        <p:nvCxnSpPr>
          <p:cNvPr id="10" name="Straight Connector 20">
            <a:extLst>
              <a:ext uri="{FF2B5EF4-FFF2-40B4-BE49-F238E27FC236}">
                <a16:creationId xmlns:a16="http://schemas.microsoft.com/office/drawing/2014/main" id="{B0C3EC55-15C1-9175-A22F-97303D649E9B}"/>
              </a:ext>
            </a:extLst>
          </p:cNvPr>
          <p:cNvCxnSpPr>
            <a:cxnSpLocks noMove="1" noResize="1"/>
          </p:cNvCxnSpPr>
          <p:nvPr/>
        </p:nvCxnSpPr>
        <p:spPr>
          <a:xfrm>
            <a:off x="6096003" y="4634892"/>
            <a:ext cx="0" cy="1152693"/>
          </a:xfrm>
          <a:prstGeom prst="straightConnector1">
            <a:avLst/>
          </a:prstGeom>
          <a:noFill/>
          <a:ln w="6345" cap="flat">
            <a:solidFill>
              <a:srgbClr val="FFFFFF"/>
            </a:solidFill>
            <a:prstDash val="solid"/>
          </a:ln>
        </p:spPr>
      </p:cxnSp>
      <p:sp>
        <p:nvSpPr>
          <p:cNvPr id="11" name="Subtitle 2">
            <a:extLst>
              <a:ext uri="{FF2B5EF4-FFF2-40B4-BE49-F238E27FC236}">
                <a16:creationId xmlns:a16="http://schemas.microsoft.com/office/drawing/2014/main" id="{D5530C66-1E4F-EAEC-3AFD-65212BA27C72}"/>
              </a:ext>
            </a:extLst>
          </p:cNvPr>
          <p:cNvSpPr txBox="1">
            <a:spLocks noGrp="1"/>
          </p:cNvSpPr>
          <p:nvPr>
            <p:ph type="body" idx="2"/>
          </p:nvPr>
        </p:nvSpPr>
        <p:spPr>
          <a:xfrm>
            <a:off x="6256864" y="4495894"/>
            <a:ext cx="4978898" cy="1444715"/>
          </a:xfrm>
        </p:spPr>
        <p:txBody>
          <a:bodyPr anchor="ctr"/>
          <a:lstStyle/>
          <a:p>
            <a:pPr lvl="0" indent="-182880" algn="ctr">
              <a:lnSpc>
                <a:spcPct val="90000"/>
              </a:lnSpc>
              <a:spcAft>
                <a:spcPts val="600"/>
              </a:spcAft>
              <a:buChar char="◦"/>
            </a:pPr>
            <a:r>
              <a:rPr lang="en-US" sz="1800" b="1" dirty="0">
                <a:solidFill>
                  <a:srgbClr val="FFFFFF"/>
                </a:solidFill>
              </a:rPr>
              <a:t>Caroline Giroux, MD</a:t>
            </a:r>
            <a:endParaRPr lang="en-US" sz="1800" dirty="0"/>
          </a:p>
          <a:p>
            <a:pPr lvl="0" indent="-182880" algn="ctr">
              <a:lnSpc>
                <a:spcPct val="100000"/>
              </a:lnSpc>
              <a:spcAft>
                <a:spcPts val="600"/>
              </a:spcAft>
              <a:buChar char="◦"/>
            </a:pPr>
            <a:r>
              <a:rPr lang="en-US" sz="1300" b="1" dirty="0">
                <a:solidFill>
                  <a:srgbClr val="FFFFFF"/>
                </a:solidFill>
              </a:rPr>
              <a:t>    Professor of Psychiatry</a:t>
            </a:r>
          </a:p>
          <a:p>
            <a:pPr lvl="0" indent="-182880" algn="ctr">
              <a:lnSpc>
                <a:spcPct val="100000"/>
              </a:lnSpc>
              <a:spcAft>
                <a:spcPts val="600"/>
              </a:spcAft>
              <a:buChar char="◦"/>
            </a:pPr>
            <a:r>
              <a:rPr lang="en-US" sz="1300" b="1" dirty="0">
                <a:solidFill>
                  <a:srgbClr val="FFFFFF"/>
                </a:solidFill>
              </a:rPr>
              <a:t>   Co-Director, RESTART program</a:t>
            </a:r>
          </a:p>
          <a:p>
            <a:pPr lvl="0" indent="-182880">
              <a:lnSpc>
                <a:spcPct val="90000"/>
              </a:lnSpc>
              <a:spcAft>
                <a:spcPts val="600"/>
              </a:spcAft>
              <a:buChar char="◦"/>
            </a:pPr>
            <a:endParaRPr lang="en-US" sz="130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653">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5FD3F23-A454-5DC4-E4DA-6D66EBA87ED2}"/>
              </a:ext>
            </a:extLst>
          </p:cNvPr>
          <p:cNvSpPr txBox="1">
            <a:spLocks noGrp="1"/>
          </p:cNvSpPr>
          <p:nvPr>
            <p:ph type="ctrTitle"/>
          </p:nvPr>
        </p:nvSpPr>
        <p:spPr/>
        <p:txBody>
          <a:bodyPr/>
          <a:lstStyle/>
          <a:p>
            <a:pPr lvl="0"/>
            <a:r>
              <a:rPr lang="en-US" sz="4000"/>
              <a:t>ADVERSE CHILDHOOD EXPERIENCES</a:t>
            </a:r>
            <a:br>
              <a:rPr lang="en-US" sz="4000"/>
            </a:br>
            <a:r>
              <a:rPr lang="en-US" sz="4000"/>
              <a:t>(ACEs) screening</a:t>
            </a:r>
          </a:p>
        </p:txBody>
      </p:sp>
      <p:sp>
        <p:nvSpPr>
          <p:cNvPr id="3" name="Subtitle 6">
            <a:extLst>
              <a:ext uri="{FF2B5EF4-FFF2-40B4-BE49-F238E27FC236}">
                <a16:creationId xmlns:a16="http://schemas.microsoft.com/office/drawing/2014/main" id="{90D01569-31F8-DEFD-B3DE-58335999305D}"/>
              </a:ext>
            </a:extLst>
          </p:cNvPr>
          <p:cNvSpPr txBox="1">
            <a:spLocks noGrp="1"/>
          </p:cNvSpPr>
          <p:nvPr>
            <p:ph type="subTitle" idx="1"/>
          </p:nvPr>
        </p:nvSpPr>
        <p:spPr/>
        <p:txBody>
          <a:bodyPr/>
          <a:lstStyle/>
          <a:p>
            <a:endParaRPr lang="en-US"/>
          </a:p>
        </p:txBody>
      </p:sp>
      <p:sp>
        <p:nvSpPr>
          <p:cNvPr id="4" name="TextBox 7">
            <a:extLst>
              <a:ext uri="{FF2B5EF4-FFF2-40B4-BE49-F238E27FC236}">
                <a16:creationId xmlns:a16="http://schemas.microsoft.com/office/drawing/2014/main" id="{A21FCEB6-05B8-A969-4932-3A4D9B81C7B0}"/>
              </a:ext>
            </a:extLst>
          </p:cNvPr>
          <p:cNvSpPr txBox="1"/>
          <p:nvPr/>
        </p:nvSpPr>
        <p:spPr>
          <a:xfrm>
            <a:off x="5327010" y="1317074"/>
            <a:ext cx="1627467" cy="46166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Garamond"/>
              </a:rPr>
              <a:t>Exercise 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9556D2-3B03-4383-863C-5F50038B780B}"/>
              </a:ext>
            </a:extLst>
          </p:cNvPr>
          <p:cNvSpPr>
            <a:spLocks noGrp="1"/>
          </p:cNvSpPr>
          <p:nvPr>
            <p:ph type="ctrTitle" idx="4294967295"/>
          </p:nvPr>
        </p:nvSpPr>
        <p:spPr>
          <a:xfrm>
            <a:off x="8953500" y="1560513"/>
            <a:ext cx="3238500" cy="3135312"/>
          </a:xfrm>
        </p:spPr>
        <p:txBody>
          <a:bodyPr>
            <a:normAutofit fontScale="90000"/>
          </a:bodyPr>
          <a:lstStyle/>
          <a:p>
            <a:r>
              <a:rPr lang="en-US" sz="3700"/>
              <a:t>ADVERSE CHILDHOOD EXPERIENCES</a:t>
            </a:r>
            <a:br>
              <a:rPr lang="en-US" sz="3700"/>
            </a:br>
            <a:r>
              <a:rPr lang="en-US" sz="3700"/>
              <a:t>(ACEs) screening</a:t>
            </a:r>
          </a:p>
        </p:txBody>
      </p:sp>
      <p:sp>
        <p:nvSpPr>
          <p:cNvPr id="7" name="Subtitle 6">
            <a:extLst>
              <a:ext uri="{FF2B5EF4-FFF2-40B4-BE49-F238E27FC236}">
                <a16:creationId xmlns:a16="http://schemas.microsoft.com/office/drawing/2014/main" id="{A60F83BE-6593-49DB-8238-AE38351B3165}"/>
              </a:ext>
            </a:extLst>
          </p:cNvPr>
          <p:cNvSpPr>
            <a:spLocks noGrp="1"/>
          </p:cNvSpPr>
          <p:nvPr>
            <p:ph type="subTitle" idx="4294967295"/>
          </p:nvPr>
        </p:nvSpPr>
        <p:spPr>
          <a:xfrm>
            <a:off x="8953500" y="4708525"/>
            <a:ext cx="3238500" cy="1497013"/>
          </a:xfrm>
        </p:spPr>
        <p:txBody>
          <a:bodyPr>
            <a:normAutofit/>
          </a:bodyPr>
          <a:lstStyle/>
          <a:p>
            <a:pPr>
              <a:spcAft>
                <a:spcPts val="600"/>
              </a:spcAft>
            </a:pPr>
            <a:r>
              <a:rPr lang="en-US" b="1">
                <a:solidFill>
                  <a:schemeClr val="tx1">
                    <a:lumMod val="85000"/>
                    <a:lumOff val="15000"/>
                  </a:schemeClr>
                </a:solidFill>
              </a:rPr>
              <a:t>Exercise 2</a:t>
            </a:r>
          </a:p>
        </p:txBody>
      </p:sp>
      <p:pic>
        <p:nvPicPr>
          <p:cNvPr id="2" name="Picture 2" descr="Diagram, text&#10;&#10;Description automatically generated">
            <a:extLst>
              <a:ext uri="{FF2B5EF4-FFF2-40B4-BE49-F238E27FC236}">
                <a16:creationId xmlns:a16="http://schemas.microsoft.com/office/drawing/2014/main" id="{52D99ECB-80C9-F73E-0CEE-1A254E8B9233}"/>
              </a:ext>
            </a:extLst>
          </p:cNvPr>
          <p:cNvPicPr>
            <a:picLocks noChangeAspect="1"/>
          </p:cNvPicPr>
          <p:nvPr/>
        </p:nvPicPr>
        <p:blipFill>
          <a:blip r:embed="rId2"/>
          <a:stretch>
            <a:fillRect/>
          </a:stretch>
        </p:blipFill>
        <p:spPr>
          <a:xfrm>
            <a:off x="513095" y="998570"/>
            <a:ext cx="8409646" cy="4730426"/>
          </a:xfrm>
          <a:prstGeom prst="rect">
            <a:avLst/>
          </a:prstGeom>
        </p:spPr>
      </p:pic>
    </p:spTree>
    <p:extLst>
      <p:ext uri="{BB962C8B-B14F-4D97-AF65-F5344CB8AC3E}">
        <p14:creationId xmlns:p14="http://schemas.microsoft.com/office/powerpoint/2010/main" val="3285186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704">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00D65A4-CD63-1CE2-2058-C3CDFBB8EFF3}"/>
              </a:ext>
            </a:extLst>
          </p:cNvPr>
          <p:cNvSpPr txBox="1">
            <a:spLocks noGrp="1"/>
          </p:cNvSpPr>
          <p:nvPr>
            <p:ph type="title"/>
          </p:nvPr>
        </p:nvSpPr>
        <p:spPr>
          <a:xfrm>
            <a:off x="1396233" y="427984"/>
            <a:ext cx="9144000" cy="451247"/>
          </a:xfrm>
          <a:prstGeom prst="rect">
            <a:avLst/>
          </a:prstGeom>
          <a:noFill/>
          <a:ln>
            <a:noFill/>
          </a:ln>
        </p:spPr>
        <p:txBody>
          <a:bodyPr vert="horz" wrap="square" lIns="91440" tIns="45720" rIns="91440" bIns="45720" anchor="b" anchorCtr="0" compatLnSpc="1">
            <a:noAutofit/>
          </a:bodyPr>
          <a:lstStyle/>
          <a:p>
            <a:pPr lvl="0">
              <a:spcBef>
                <a:spcPts val="0"/>
              </a:spcBef>
            </a:pPr>
            <a:r>
              <a:rPr lang="en-US" sz="2800">
                <a:solidFill>
                  <a:srgbClr val="FFFFFF"/>
                </a:solidFill>
                <a:latin typeface="Proxima Nova Light"/>
                <a:cs typeface="Arial"/>
              </a:rPr>
              <a:t>ACEs Screening for Risk</a:t>
            </a:r>
            <a:endParaRPr lang="en-US" sz="2800">
              <a:solidFill>
                <a:srgbClr val="FFFFFF"/>
              </a:solidFill>
              <a:latin typeface="Proxima Nova Light" pitchFamily="50"/>
              <a:cs typeface="Arial" pitchFamily="34"/>
            </a:endParaRPr>
          </a:p>
        </p:txBody>
      </p:sp>
      <p:pic>
        <p:nvPicPr>
          <p:cNvPr id="3" name="Picture 5" descr="Diagram&#10;&#10;Description automatically generated">
            <a:extLst>
              <a:ext uri="{FF2B5EF4-FFF2-40B4-BE49-F238E27FC236}">
                <a16:creationId xmlns:a16="http://schemas.microsoft.com/office/drawing/2014/main" id="{2ACFF1EA-547F-3FE1-107D-988B8D67F852}"/>
              </a:ext>
            </a:extLst>
          </p:cNvPr>
          <p:cNvPicPr>
            <a:picLocks noChangeAspect="1"/>
          </p:cNvPicPr>
          <p:nvPr/>
        </p:nvPicPr>
        <p:blipFill>
          <a:blip r:embed="rId3"/>
          <a:stretch>
            <a:fillRect/>
          </a:stretch>
        </p:blipFill>
        <p:spPr>
          <a:xfrm>
            <a:off x="1755757" y="1327507"/>
            <a:ext cx="8419228" cy="4482379"/>
          </a:xfrm>
          <a:prstGeom prst="rect">
            <a:avLst/>
          </a:prstGeom>
          <a:noFill/>
          <a:ln cap="flat">
            <a:noFill/>
          </a:ln>
        </p:spPr>
      </p:pic>
      <p:sp>
        <p:nvSpPr>
          <p:cNvPr id="4" name="Rectangle 1">
            <a:extLst>
              <a:ext uri="{FF2B5EF4-FFF2-40B4-BE49-F238E27FC236}">
                <a16:creationId xmlns:a16="http://schemas.microsoft.com/office/drawing/2014/main" id="{1DD00AB0-BACB-7F41-8DDD-FB54C15D0A09}"/>
              </a:ext>
            </a:extLst>
          </p:cNvPr>
          <p:cNvSpPr/>
          <p:nvPr/>
        </p:nvSpPr>
        <p:spPr>
          <a:xfrm>
            <a:off x="3363839" y="6417359"/>
            <a:ext cx="4936434" cy="386526"/>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150221"/>
                </a:solidFill>
                <a:uFillTx/>
                <a:latin typeface="Calibri"/>
                <a:ea typeface="Calibri"/>
                <a:cs typeface="Calibri"/>
              </a:rPr>
              <a:t>Image from ACEs Aware: ACEs Clinical Algorithms</a:t>
            </a:r>
            <a:endParaRPr lang="en-US" sz="1800" b="0" i="0" u="none" strike="noStrike" kern="1200" cap="none" spc="0" baseline="0">
              <a:solidFill>
                <a:srgbClr val="150221"/>
              </a:solidFill>
              <a:uFillTx/>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666">
    <p:bg>
      <p:bgPr>
        <a:solidFill>
          <a:srgbClr val="FFFFFF"/>
        </a:solidFill>
        <a:effectLst/>
      </p:bgPr>
    </p:bg>
    <p:spTree>
      <p:nvGrpSpPr>
        <p:cNvPr id="1" name=""/>
        <p:cNvGrpSpPr/>
        <p:nvPr/>
      </p:nvGrpSpPr>
      <p:grpSpPr>
        <a:xfrm>
          <a:off x="0" y="0"/>
          <a:ext cx="0" cy="0"/>
          <a:chOff x="0" y="0"/>
          <a:chExt cx="0" cy="0"/>
        </a:xfrm>
      </p:grpSpPr>
      <p:pic>
        <p:nvPicPr>
          <p:cNvPr id="2" name="Picture 38" descr="A picture containing outdoor, grass, person, little&#10;&#10;Description automatically generated">
            <a:extLst>
              <a:ext uri="{FF2B5EF4-FFF2-40B4-BE49-F238E27FC236}">
                <a16:creationId xmlns:a16="http://schemas.microsoft.com/office/drawing/2014/main" id="{4903FB50-F41D-272D-E0FB-B8B5EF9A3AE6}"/>
              </a:ext>
            </a:extLst>
          </p:cNvPr>
          <p:cNvPicPr>
            <a:picLocks noChangeAspect="1"/>
          </p:cNvPicPr>
          <p:nvPr/>
        </p:nvPicPr>
        <p:blipFill>
          <a:blip r:embed="rId2">
            <a:alphaModFix amt="35000"/>
          </a:blip>
          <a:srcRect t="5086" b="10691"/>
          <a:stretch>
            <a:fillRect/>
          </a:stretch>
        </p:blipFill>
        <p:spPr>
          <a:xfrm>
            <a:off x="18" y="9"/>
            <a:ext cx="12191978" cy="6857990"/>
          </a:xfrm>
          <a:prstGeom prst="rect">
            <a:avLst/>
          </a:prstGeom>
          <a:noFill/>
          <a:ln cap="flat">
            <a:noFill/>
          </a:ln>
        </p:spPr>
      </p:pic>
      <p:sp>
        <p:nvSpPr>
          <p:cNvPr id="3" name="Title 1">
            <a:extLst>
              <a:ext uri="{FF2B5EF4-FFF2-40B4-BE49-F238E27FC236}">
                <a16:creationId xmlns:a16="http://schemas.microsoft.com/office/drawing/2014/main" id="{FBF43DD8-1619-41BA-9BDA-B1CC07BFD267}"/>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A high score… what now?</a:t>
            </a:r>
          </a:p>
        </p:txBody>
      </p:sp>
      <p:grpSp>
        <p:nvGrpSpPr>
          <p:cNvPr id="4" name="Content Placeholder 2">
            <a:extLst>
              <a:ext uri="{FF2B5EF4-FFF2-40B4-BE49-F238E27FC236}">
                <a16:creationId xmlns:a16="http://schemas.microsoft.com/office/drawing/2014/main" id="{DBA958B6-06AE-7EF5-A1B2-309818EB974D}"/>
              </a:ext>
            </a:extLst>
          </p:cNvPr>
          <p:cNvGrpSpPr/>
          <p:nvPr/>
        </p:nvGrpSpPr>
        <p:grpSpPr>
          <a:xfrm>
            <a:off x="1066803" y="2640887"/>
            <a:ext cx="10058400" cy="2856384"/>
            <a:chOff x="1066803" y="2640887"/>
            <a:chExt cx="10058400" cy="2856384"/>
          </a:xfrm>
        </p:grpSpPr>
        <p:sp>
          <p:nvSpPr>
            <p:cNvPr id="5" name="Freeform: Shape 4">
              <a:extLst>
                <a:ext uri="{FF2B5EF4-FFF2-40B4-BE49-F238E27FC236}">
                  <a16:creationId xmlns:a16="http://schemas.microsoft.com/office/drawing/2014/main" id="{B07B1439-42F2-D311-3088-6FF54BE2D9CA}"/>
                </a:ext>
              </a:extLst>
            </p:cNvPr>
            <p:cNvSpPr/>
            <p:nvPr/>
          </p:nvSpPr>
          <p:spPr>
            <a:xfrm>
              <a:off x="1066803" y="2640887"/>
              <a:ext cx="10058400" cy="584996"/>
            </a:xfrm>
            <a:custGeom>
              <a:avLst/>
              <a:gdLst>
                <a:gd name="f0" fmla="val 10800000"/>
                <a:gd name="f1" fmla="val 5400000"/>
                <a:gd name="f2" fmla="val 180"/>
                <a:gd name="f3" fmla="val w"/>
                <a:gd name="f4" fmla="val h"/>
                <a:gd name="f5" fmla="val 0"/>
                <a:gd name="f6" fmla="val 10058399"/>
                <a:gd name="f7" fmla="val 585000"/>
                <a:gd name="f8" fmla="val 97502"/>
                <a:gd name="f9" fmla="val 43653"/>
                <a:gd name="f10" fmla="val 9960897"/>
                <a:gd name="f11" fmla="val 10014746"/>
                <a:gd name="f12" fmla="val 487498"/>
                <a:gd name="f13" fmla="val 541347"/>
                <a:gd name="f14" fmla="+- 0 0 -90"/>
                <a:gd name="f15" fmla="*/ f3 1 10058399"/>
                <a:gd name="f16" fmla="*/ f4 1 585000"/>
                <a:gd name="f17" fmla="val f5"/>
                <a:gd name="f18" fmla="val f6"/>
                <a:gd name="f19" fmla="val f7"/>
                <a:gd name="f20" fmla="*/ f14 f0 1"/>
                <a:gd name="f21" fmla="+- f19 0 f17"/>
                <a:gd name="f22" fmla="+- f18 0 f17"/>
                <a:gd name="f23" fmla="*/ f20 1 f2"/>
                <a:gd name="f24" fmla="*/ f22 1 10058399"/>
                <a:gd name="f25" fmla="*/ f21 1 585000"/>
                <a:gd name="f26" fmla="*/ 0 f22 1"/>
                <a:gd name="f27" fmla="*/ 97502 f21 1"/>
                <a:gd name="f28" fmla="*/ 97502 f22 1"/>
                <a:gd name="f29" fmla="*/ 0 f21 1"/>
                <a:gd name="f30" fmla="*/ 9960897 f22 1"/>
                <a:gd name="f31" fmla="*/ 10058399 f22 1"/>
                <a:gd name="f32" fmla="*/ 487498 f21 1"/>
                <a:gd name="f33" fmla="*/ 585000 f21 1"/>
                <a:gd name="f34" fmla="+- f23 0 f1"/>
                <a:gd name="f35" fmla="*/ f26 1 10058399"/>
                <a:gd name="f36" fmla="*/ f27 1 585000"/>
                <a:gd name="f37" fmla="*/ f28 1 10058399"/>
                <a:gd name="f38" fmla="*/ f29 1 585000"/>
                <a:gd name="f39" fmla="*/ f30 1 10058399"/>
                <a:gd name="f40" fmla="*/ f31 1 10058399"/>
                <a:gd name="f41" fmla="*/ f32 1 585000"/>
                <a:gd name="f42" fmla="*/ f33 1 5850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0058399" h="58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37C3D"/>
            </a:solidFill>
            <a:ln w="19046" cap="flat">
              <a:solidFill>
                <a:srgbClr val="FFFFFF"/>
              </a:solidFill>
              <a:prstDash val="solid"/>
            </a:ln>
          </p:spPr>
          <p:txBody>
            <a:bodyPr vert="horz" wrap="square" lIns="123809" tIns="123809" rIns="123809" bIns="123809" anchor="ctr" anchorCtr="0" compatLnSpc="1">
              <a:noAutofit/>
            </a:bodyPr>
            <a:lstStyle/>
            <a:p>
              <a:pPr marL="0" marR="0" lvl="0" indent="0" algn="l" defTabSz="1111252"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500" b="0" i="0" u="none" strike="noStrike" kern="1200" cap="none" spc="0" baseline="0">
                  <a:solidFill>
                    <a:srgbClr val="FFFFFF"/>
                  </a:solidFill>
                  <a:uFillTx/>
                  <a:latin typeface="Garamond"/>
                </a:rPr>
                <a:t>Trauma affects the whole person</a:t>
              </a:r>
            </a:p>
          </p:txBody>
        </p:sp>
        <p:sp>
          <p:nvSpPr>
            <p:cNvPr id="6" name="Freeform: Shape 5">
              <a:extLst>
                <a:ext uri="{FF2B5EF4-FFF2-40B4-BE49-F238E27FC236}">
                  <a16:creationId xmlns:a16="http://schemas.microsoft.com/office/drawing/2014/main" id="{09CD1816-5C50-B174-C7F3-F8B128B0A107}"/>
                </a:ext>
              </a:extLst>
            </p:cNvPr>
            <p:cNvSpPr/>
            <p:nvPr/>
          </p:nvSpPr>
          <p:spPr>
            <a:xfrm>
              <a:off x="1066803" y="3297893"/>
              <a:ext cx="10058400" cy="584996"/>
            </a:xfrm>
            <a:custGeom>
              <a:avLst/>
              <a:gdLst>
                <a:gd name="f0" fmla="val 10800000"/>
                <a:gd name="f1" fmla="val 5400000"/>
                <a:gd name="f2" fmla="val 180"/>
                <a:gd name="f3" fmla="val w"/>
                <a:gd name="f4" fmla="val h"/>
                <a:gd name="f5" fmla="val 0"/>
                <a:gd name="f6" fmla="val 10058399"/>
                <a:gd name="f7" fmla="val 585000"/>
                <a:gd name="f8" fmla="val 97502"/>
                <a:gd name="f9" fmla="val 43653"/>
                <a:gd name="f10" fmla="val 9960897"/>
                <a:gd name="f11" fmla="val 10014746"/>
                <a:gd name="f12" fmla="val 487498"/>
                <a:gd name="f13" fmla="val 541347"/>
                <a:gd name="f14" fmla="+- 0 0 -90"/>
                <a:gd name="f15" fmla="*/ f3 1 10058399"/>
                <a:gd name="f16" fmla="*/ f4 1 585000"/>
                <a:gd name="f17" fmla="val f5"/>
                <a:gd name="f18" fmla="val f6"/>
                <a:gd name="f19" fmla="val f7"/>
                <a:gd name="f20" fmla="*/ f14 f0 1"/>
                <a:gd name="f21" fmla="+- f19 0 f17"/>
                <a:gd name="f22" fmla="+- f18 0 f17"/>
                <a:gd name="f23" fmla="*/ f20 1 f2"/>
                <a:gd name="f24" fmla="*/ f22 1 10058399"/>
                <a:gd name="f25" fmla="*/ f21 1 585000"/>
                <a:gd name="f26" fmla="*/ 0 f22 1"/>
                <a:gd name="f27" fmla="*/ 97502 f21 1"/>
                <a:gd name="f28" fmla="*/ 97502 f22 1"/>
                <a:gd name="f29" fmla="*/ 0 f21 1"/>
                <a:gd name="f30" fmla="*/ 9960897 f22 1"/>
                <a:gd name="f31" fmla="*/ 10058399 f22 1"/>
                <a:gd name="f32" fmla="*/ 487498 f21 1"/>
                <a:gd name="f33" fmla="*/ 585000 f21 1"/>
                <a:gd name="f34" fmla="+- f23 0 f1"/>
                <a:gd name="f35" fmla="*/ f26 1 10058399"/>
                <a:gd name="f36" fmla="*/ f27 1 585000"/>
                <a:gd name="f37" fmla="*/ f28 1 10058399"/>
                <a:gd name="f38" fmla="*/ f29 1 585000"/>
                <a:gd name="f39" fmla="*/ f30 1 10058399"/>
                <a:gd name="f40" fmla="*/ f31 1 10058399"/>
                <a:gd name="f41" fmla="*/ f32 1 585000"/>
                <a:gd name="f42" fmla="*/ f33 1 5850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0058399" h="58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5AB81"/>
            </a:solidFill>
            <a:ln w="19046" cap="flat">
              <a:solidFill>
                <a:srgbClr val="FFFFFF"/>
              </a:solidFill>
              <a:prstDash val="solid"/>
            </a:ln>
          </p:spPr>
          <p:txBody>
            <a:bodyPr vert="horz" wrap="square" lIns="123809" tIns="123809" rIns="123809" bIns="123809" anchor="ctr" anchorCtr="0" compatLnSpc="1">
              <a:noAutofit/>
            </a:bodyPr>
            <a:lstStyle/>
            <a:p>
              <a:pPr marL="0" marR="0" lvl="0" indent="0" algn="l" defTabSz="1111252"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500" b="0" i="0" u="none" strike="noStrike" kern="1200" cap="none" spc="0" baseline="0">
                  <a:solidFill>
                    <a:srgbClr val="FFFFFF"/>
                  </a:solidFill>
                  <a:uFillTx/>
                  <a:latin typeface="Garamond"/>
                </a:rPr>
                <a:t>Trauma creates a fracture in the person’s life and life narrative, a "nexus event"</a:t>
              </a:r>
            </a:p>
          </p:txBody>
        </p:sp>
        <p:sp>
          <p:nvSpPr>
            <p:cNvPr id="7" name="Freeform: Shape 6">
              <a:extLst>
                <a:ext uri="{FF2B5EF4-FFF2-40B4-BE49-F238E27FC236}">
                  <a16:creationId xmlns:a16="http://schemas.microsoft.com/office/drawing/2014/main" id="{23EAC2A8-053A-77C6-70CE-3197411C2CB3}"/>
                </a:ext>
              </a:extLst>
            </p:cNvPr>
            <p:cNvSpPr/>
            <p:nvPr/>
          </p:nvSpPr>
          <p:spPr>
            <a:xfrm>
              <a:off x="1066803" y="3954889"/>
              <a:ext cx="10058400" cy="584996"/>
            </a:xfrm>
            <a:custGeom>
              <a:avLst/>
              <a:gdLst>
                <a:gd name="f0" fmla="val 10800000"/>
                <a:gd name="f1" fmla="val 5400000"/>
                <a:gd name="f2" fmla="val 180"/>
                <a:gd name="f3" fmla="val w"/>
                <a:gd name="f4" fmla="val h"/>
                <a:gd name="f5" fmla="val 0"/>
                <a:gd name="f6" fmla="val 10058399"/>
                <a:gd name="f7" fmla="val 585000"/>
                <a:gd name="f8" fmla="val 97502"/>
                <a:gd name="f9" fmla="val 43653"/>
                <a:gd name="f10" fmla="val 9960897"/>
                <a:gd name="f11" fmla="val 10014746"/>
                <a:gd name="f12" fmla="val 487498"/>
                <a:gd name="f13" fmla="val 541347"/>
                <a:gd name="f14" fmla="+- 0 0 -90"/>
                <a:gd name="f15" fmla="*/ f3 1 10058399"/>
                <a:gd name="f16" fmla="*/ f4 1 585000"/>
                <a:gd name="f17" fmla="val f5"/>
                <a:gd name="f18" fmla="val f6"/>
                <a:gd name="f19" fmla="val f7"/>
                <a:gd name="f20" fmla="*/ f14 f0 1"/>
                <a:gd name="f21" fmla="+- f19 0 f17"/>
                <a:gd name="f22" fmla="+- f18 0 f17"/>
                <a:gd name="f23" fmla="*/ f20 1 f2"/>
                <a:gd name="f24" fmla="*/ f22 1 10058399"/>
                <a:gd name="f25" fmla="*/ f21 1 585000"/>
                <a:gd name="f26" fmla="*/ 0 f22 1"/>
                <a:gd name="f27" fmla="*/ 97502 f21 1"/>
                <a:gd name="f28" fmla="*/ 97502 f22 1"/>
                <a:gd name="f29" fmla="*/ 0 f21 1"/>
                <a:gd name="f30" fmla="*/ 9960897 f22 1"/>
                <a:gd name="f31" fmla="*/ 10058399 f22 1"/>
                <a:gd name="f32" fmla="*/ 487498 f21 1"/>
                <a:gd name="f33" fmla="*/ 585000 f21 1"/>
                <a:gd name="f34" fmla="+- f23 0 f1"/>
                <a:gd name="f35" fmla="*/ f26 1 10058399"/>
                <a:gd name="f36" fmla="*/ f27 1 585000"/>
                <a:gd name="f37" fmla="*/ f28 1 10058399"/>
                <a:gd name="f38" fmla="*/ f29 1 585000"/>
                <a:gd name="f39" fmla="*/ f30 1 10058399"/>
                <a:gd name="f40" fmla="*/ f31 1 10058399"/>
                <a:gd name="f41" fmla="*/ f32 1 585000"/>
                <a:gd name="f42" fmla="*/ f33 1 5850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0058399" h="58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9B635"/>
            </a:solidFill>
            <a:ln w="19046" cap="flat">
              <a:solidFill>
                <a:srgbClr val="FFFFFF"/>
              </a:solidFill>
              <a:prstDash val="solid"/>
            </a:ln>
          </p:spPr>
          <p:txBody>
            <a:bodyPr vert="horz" wrap="square" lIns="123809" tIns="123809" rIns="123809" bIns="123809" anchor="ctr" anchorCtr="0" compatLnSpc="1">
              <a:noAutofit/>
            </a:bodyPr>
            <a:lstStyle/>
            <a:p>
              <a:pPr marL="0" marR="0" lvl="0" indent="0" algn="l" defTabSz="1111252"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500" b="0" i="0" u="none" strike="noStrike" kern="1200" cap="none" spc="0" baseline="0">
                  <a:solidFill>
                    <a:srgbClr val="FFFFFF"/>
                  </a:solidFill>
                  <a:uFillTx/>
                  <a:latin typeface="Garamond"/>
                </a:rPr>
                <a:t>But ACES or trauma do not have to be a death sentence: healing is possible:</a:t>
              </a:r>
            </a:p>
          </p:txBody>
        </p:sp>
        <p:sp>
          <p:nvSpPr>
            <p:cNvPr id="8" name="Freeform: Shape 7">
              <a:extLst>
                <a:ext uri="{FF2B5EF4-FFF2-40B4-BE49-F238E27FC236}">
                  <a16:creationId xmlns:a16="http://schemas.microsoft.com/office/drawing/2014/main" id="{B7BC0BCF-87D1-2871-D687-66C7BC8DF31C}"/>
                </a:ext>
              </a:extLst>
            </p:cNvPr>
            <p:cNvSpPr/>
            <p:nvPr/>
          </p:nvSpPr>
          <p:spPr>
            <a:xfrm>
              <a:off x="1066803" y="4539895"/>
              <a:ext cx="10058400" cy="957376"/>
            </a:xfrm>
            <a:custGeom>
              <a:avLst/>
              <a:gdLst>
                <a:gd name="f0" fmla="val 10800000"/>
                <a:gd name="f1" fmla="val 5400000"/>
                <a:gd name="f2" fmla="val 180"/>
                <a:gd name="f3" fmla="val w"/>
                <a:gd name="f4" fmla="val h"/>
                <a:gd name="f5" fmla="val 0"/>
                <a:gd name="f6" fmla="val 10058399"/>
                <a:gd name="f7" fmla="val 957375"/>
                <a:gd name="f8" fmla="+- 0 0 -90"/>
                <a:gd name="f9" fmla="*/ f3 1 10058399"/>
                <a:gd name="f10" fmla="*/ f4 1 957375"/>
                <a:gd name="f11" fmla="val f5"/>
                <a:gd name="f12" fmla="val f6"/>
                <a:gd name="f13" fmla="val f7"/>
                <a:gd name="f14" fmla="*/ f8 f0 1"/>
                <a:gd name="f15" fmla="+- f13 0 f11"/>
                <a:gd name="f16" fmla="+- f12 0 f11"/>
                <a:gd name="f17" fmla="*/ f14 1 f2"/>
                <a:gd name="f18" fmla="*/ f16 1 10058399"/>
                <a:gd name="f19" fmla="*/ f15 1 957375"/>
                <a:gd name="f20" fmla="*/ 0 f16 1"/>
                <a:gd name="f21" fmla="*/ 0 f15 1"/>
                <a:gd name="f22" fmla="*/ 10058399 f16 1"/>
                <a:gd name="f23" fmla="*/ 957375 f15 1"/>
                <a:gd name="f24" fmla="+- f17 0 f1"/>
                <a:gd name="f25" fmla="*/ f20 1 10058399"/>
                <a:gd name="f26" fmla="*/ f21 1 957375"/>
                <a:gd name="f27" fmla="*/ f22 1 10058399"/>
                <a:gd name="f28" fmla="*/ f23 1 95737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10058399" h="957375">
                  <a:moveTo>
                    <a:pt x="f5" y="f5"/>
                  </a:moveTo>
                  <a:lnTo>
                    <a:pt x="f6" y="f5"/>
                  </a:lnTo>
                  <a:lnTo>
                    <a:pt x="f6" y="f7"/>
                  </a:lnTo>
                  <a:lnTo>
                    <a:pt x="f5" y="f7"/>
                  </a:lnTo>
                  <a:lnTo>
                    <a:pt x="f5" y="f5"/>
                  </a:lnTo>
                  <a:close/>
                </a:path>
              </a:pathLst>
            </a:custGeom>
            <a:noFill/>
            <a:ln cap="flat">
              <a:noFill/>
              <a:prstDash val="solid"/>
            </a:ln>
          </p:spPr>
          <p:txBody>
            <a:bodyPr vert="horz" wrap="square" lIns="319354" tIns="31747" rIns="177795" bIns="31747" anchor="t" anchorCtr="0" compatLnSpc="1">
              <a:noAutofit/>
            </a:bodyPr>
            <a:lstStyle/>
            <a:p>
              <a:pPr marL="228600" marR="0" lvl="1" indent="-228600" algn="l" defTabSz="888997" rtl="0" fontAlgn="auto" hangingPunct="1">
                <a:lnSpc>
                  <a:spcPct val="90000"/>
                </a:lnSpc>
                <a:spcBef>
                  <a:spcPts val="0"/>
                </a:spcBef>
                <a:spcAft>
                  <a:spcPts val="500"/>
                </a:spcAft>
                <a:buSzPct val="100000"/>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Garamond"/>
              </a:endParaRPr>
            </a:p>
            <a:p>
              <a:pPr marL="228600" marR="0" lvl="1" indent="-228600" algn="l" defTabSz="888997" rtl="0" fontAlgn="auto" hangingPunct="1">
                <a:lnSpc>
                  <a:spcPct val="90000"/>
                </a:lnSpc>
                <a:spcBef>
                  <a:spcPts val="0"/>
                </a:spcBef>
                <a:spcAft>
                  <a:spcPts val="500"/>
                </a:spcAft>
                <a:buSzPct val="100000"/>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Garamond"/>
              </a:endParaRPr>
            </a:p>
            <a:p>
              <a:pPr marL="228600" marR="0" lvl="1" indent="-228600" algn="l" defTabSz="888997" rtl="0" fontAlgn="auto" hangingPunct="1">
                <a:lnSpc>
                  <a:spcPct val="90000"/>
                </a:lnSpc>
                <a:spcBef>
                  <a:spcPts val="0"/>
                </a:spcBef>
                <a:spcAft>
                  <a:spcPts val="500"/>
                </a:spcAft>
                <a:buSzPct val="100000"/>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Garamond"/>
                </a:rPr>
                <a:t>MIND-BODY-SOUL INTEGRATION IS NEEDED</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70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1E24F-9CFC-9479-B26B-93128D9A083E}"/>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First step: self-compassion</a:t>
            </a:r>
          </a:p>
        </p:txBody>
      </p:sp>
      <p:graphicFrame>
        <p:nvGraphicFramePr>
          <p:cNvPr id="3" name="Table 5">
            <a:extLst>
              <a:ext uri="{FF2B5EF4-FFF2-40B4-BE49-F238E27FC236}">
                <a16:creationId xmlns:a16="http://schemas.microsoft.com/office/drawing/2014/main" id="{8B3B89D0-0A61-89DD-0C4B-248CB35439B0}"/>
              </a:ext>
            </a:extLst>
          </p:cNvPr>
          <p:cNvGraphicFramePr>
            <a:graphicFrameLocks noGrp="1"/>
          </p:cNvGraphicFramePr>
          <p:nvPr>
            <p:ph idx="1"/>
          </p:nvPr>
        </p:nvGraphicFramePr>
        <p:xfrm>
          <a:off x="321466" y="1785932"/>
          <a:ext cx="9474664" cy="5012795"/>
        </p:xfrm>
        <a:graphic>
          <a:graphicData uri="http://schemas.openxmlformats.org/drawingml/2006/table">
            <a:tbl>
              <a:tblPr firstRow="1" bandRow="1">
                <a:effectLst/>
                <a:tableStyleId>{5C22544A-7EE6-4342-B048-85BDC9FD1C3A}</a:tableStyleId>
              </a:tblPr>
              <a:tblGrid>
                <a:gridCol w="4737332">
                  <a:extLst>
                    <a:ext uri="{9D8B030D-6E8A-4147-A177-3AD203B41FA5}">
                      <a16:colId xmlns:a16="http://schemas.microsoft.com/office/drawing/2014/main" val="3128065611"/>
                    </a:ext>
                  </a:extLst>
                </a:gridCol>
                <a:gridCol w="4737332">
                  <a:extLst>
                    <a:ext uri="{9D8B030D-6E8A-4147-A177-3AD203B41FA5}">
                      <a16:colId xmlns:a16="http://schemas.microsoft.com/office/drawing/2014/main" val="2735214286"/>
                    </a:ext>
                  </a:extLst>
                </a:gridCol>
              </a:tblGrid>
              <a:tr h="1355195">
                <a:tc>
                  <a:txBody>
                    <a:bodyPr/>
                    <a:lstStyle/>
                    <a:p>
                      <a:pPr lvl="0"/>
                      <a:endParaRPr lang="en-US"/>
                    </a:p>
                    <a:p>
                      <a:pPr lvl="0">
                        <a:buNone/>
                      </a:pPr>
                      <a:endParaRPr lang="en-US"/>
                    </a:p>
                    <a:p>
                      <a:pPr lvl="0">
                        <a:buNone/>
                      </a:pPr>
                      <a:endParaRPr lang="en-US"/>
                    </a:p>
                    <a:p>
                      <a:pPr lvl="0">
                        <a:buNone/>
                      </a:pPr>
                      <a:r>
                        <a:rPr lang="en-US"/>
                        <a:t>EMPATHY</a:t>
                      </a:r>
                    </a:p>
                  </a:txBody>
                  <a:tcPr/>
                </a:tc>
                <a:tc>
                  <a:txBody>
                    <a:bodyPr/>
                    <a:lstStyle/>
                    <a:p>
                      <a:pPr lvl="0"/>
                      <a:endParaRPr lang="en-US"/>
                    </a:p>
                    <a:p>
                      <a:pPr lvl="0">
                        <a:buNone/>
                      </a:pPr>
                      <a:endParaRPr lang="en-US"/>
                    </a:p>
                    <a:p>
                      <a:pPr lvl="0">
                        <a:buNone/>
                      </a:pPr>
                      <a:endParaRPr lang="en-US"/>
                    </a:p>
                    <a:p>
                      <a:pPr lvl="0">
                        <a:buNone/>
                      </a:pPr>
                      <a:r>
                        <a:rPr lang="en-US"/>
                        <a:t>COMPASSION</a:t>
                      </a:r>
                    </a:p>
                  </a:txBody>
                  <a:tcPr/>
                </a:tc>
                <a:extLst>
                  <a:ext uri="{0D108BD9-81ED-4DB2-BD59-A6C34878D82A}">
                    <a16:rowId xmlns:a16="http://schemas.microsoft.com/office/drawing/2014/main" val="244855364"/>
                  </a:ext>
                </a:extLst>
              </a:tr>
              <a:tr h="2788279">
                <a:tc>
                  <a:txBody>
                    <a:bodyPr/>
                    <a:lstStyle/>
                    <a:p>
                      <a:pPr marL="285750" marR="0" lvl="0" indent="-285750" algn="l">
                        <a:lnSpc>
                          <a:spcPct val="100000"/>
                        </a:lnSpc>
                        <a:spcBef>
                          <a:spcPts val="0"/>
                        </a:spcBef>
                        <a:spcAft>
                          <a:spcPts val="0"/>
                        </a:spcAft>
                        <a:buClr>
                          <a:srgbClr val="000000"/>
                        </a:buClr>
                        <a:buSzPct val="100000"/>
                        <a:buFont typeface="Garamond"/>
                        <a:buChar char="•"/>
                      </a:pPr>
                      <a:r>
                        <a:rPr lang="en-US" sz="1800" b="0" i="0" u="none" strike="noStrike">
                          <a:latin typeface="Garamond"/>
                        </a:rPr>
                        <a:t>Amygdala, anterior insula and cingulate cortex</a:t>
                      </a:r>
                    </a:p>
                    <a:p>
                      <a:pPr marL="285750" marR="0" lvl="0" indent="-285750" algn="l">
                        <a:lnSpc>
                          <a:spcPct val="100000"/>
                        </a:lnSpc>
                        <a:spcBef>
                          <a:spcPts val="0"/>
                        </a:spcBef>
                        <a:spcAft>
                          <a:spcPts val="0"/>
                        </a:spcAft>
                        <a:buClr>
                          <a:srgbClr val="000000"/>
                        </a:buClr>
                        <a:buSzPct val="100000"/>
                        <a:buFont typeface="Garamond"/>
                        <a:buChar char="•"/>
                      </a:pPr>
                      <a:endParaRPr lang="en-US" sz="1800" b="0" i="0" u="none" strike="noStrike">
                        <a:latin typeface="Garamond"/>
                      </a:endParaRPr>
                    </a:p>
                    <a:p>
                      <a:pPr marL="285750" marR="0" lvl="0" indent="-285750" algn="l">
                        <a:lnSpc>
                          <a:spcPct val="100000"/>
                        </a:lnSpc>
                        <a:spcBef>
                          <a:spcPts val="0"/>
                        </a:spcBef>
                        <a:spcAft>
                          <a:spcPts val="0"/>
                        </a:spcAft>
                        <a:buClr>
                          <a:srgbClr val="000000"/>
                        </a:buClr>
                        <a:buSzPct val="100000"/>
                        <a:buFont typeface="Garamond"/>
                        <a:buChar char="•"/>
                      </a:pPr>
                      <a:r>
                        <a:rPr lang="en-US" sz="1800" b="0" i="0" u="none" strike="noStrike">
                          <a:latin typeface="Garamond"/>
                        </a:rPr>
                        <a:t>Stress response systems solicited : </a:t>
                      </a:r>
                      <a:endParaRPr lang="en-US"/>
                    </a:p>
                    <a:p>
                      <a:pPr marL="285750" marR="0" lvl="0" indent="-285750" algn="l">
                        <a:lnSpc>
                          <a:spcPct val="100000"/>
                        </a:lnSpc>
                        <a:spcBef>
                          <a:spcPts val="0"/>
                        </a:spcBef>
                        <a:spcAft>
                          <a:spcPts val="0"/>
                        </a:spcAft>
                        <a:buClr>
                          <a:srgbClr val="000000"/>
                        </a:buClr>
                        <a:buSzPct val="100000"/>
                        <a:buFont typeface="Garamond"/>
                        <a:buChar char="•"/>
                      </a:pPr>
                      <a:endParaRPr lang="en-US" sz="1800" b="0" i="0" u="none" strike="noStrike">
                        <a:latin typeface="Garamond"/>
                      </a:endParaRPr>
                    </a:p>
                    <a:p>
                      <a:pPr marL="285750" marR="0" lvl="0" indent="-285750" algn="l">
                        <a:lnSpc>
                          <a:spcPct val="100000"/>
                        </a:lnSpc>
                        <a:spcBef>
                          <a:spcPts val="0"/>
                        </a:spcBef>
                        <a:spcAft>
                          <a:spcPts val="0"/>
                        </a:spcAft>
                        <a:buClr>
                          <a:srgbClr val="000000"/>
                        </a:buClr>
                        <a:buSzPct val="100000"/>
                        <a:buFont typeface="Garamond"/>
                        <a:buChar char="•"/>
                      </a:pPr>
                      <a:r>
                        <a:rPr lang="en-US" sz="1800" b="0" i="0" u="none" strike="noStrike">
                          <a:latin typeface="Garamond"/>
                        </a:rPr>
                        <a:t>Such resonance with the pain of others can lead to sadness, stress, fear, emotional  exhaustion</a:t>
                      </a:r>
                      <a:endParaRPr lang="en-US"/>
                    </a:p>
                    <a:p>
                      <a:pPr marL="285750" marR="0" lvl="0" indent="-285750" algn="l">
                        <a:lnSpc>
                          <a:spcPct val="100000"/>
                        </a:lnSpc>
                        <a:spcBef>
                          <a:spcPts val="0"/>
                        </a:spcBef>
                        <a:spcAft>
                          <a:spcPts val="0"/>
                        </a:spcAft>
                        <a:buClr>
                          <a:srgbClr val="000000"/>
                        </a:buClr>
                        <a:buSzPct val="100000"/>
                        <a:buFont typeface="Garamond"/>
                        <a:buChar char="•"/>
                      </a:pPr>
                      <a:endParaRPr lang="en-US" sz="1800" b="0" i="0" u="none" strike="noStrike">
                        <a:latin typeface="Garamond"/>
                      </a:endParaRPr>
                    </a:p>
                    <a:p>
                      <a:pPr marL="285750" marR="0" lvl="0" indent="-285750" algn="l">
                        <a:lnSpc>
                          <a:spcPct val="100000"/>
                        </a:lnSpc>
                        <a:spcBef>
                          <a:spcPts val="0"/>
                        </a:spcBef>
                        <a:spcAft>
                          <a:spcPts val="0"/>
                        </a:spcAft>
                        <a:buClr>
                          <a:srgbClr val="000000"/>
                        </a:buClr>
                        <a:buSzPct val="100000"/>
                        <a:buFont typeface="Garamond"/>
                        <a:buChar char="•"/>
                      </a:pPr>
                      <a:r>
                        <a:rPr lang="en-US" sz="1800" b="1" i="0" u="none" strike="noStrike">
                          <a:latin typeface="Garamond"/>
                        </a:rPr>
                        <a:t>"When altruistic love passes through the prism of empathy, it becomes compassion."</a:t>
                      </a:r>
                    </a:p>
                    <a:p>
                      <a:pPr marL="285750" marR="0" lvl="0" indent="-285750" algn="l">
                        <a:lnSpc>
                          <a:spcPct val="100000"/>
                        </a:lnSpc>
                        <a:spcBef>
                          <a:spcPts val="0"/>
                        </a:spcBef>
                        <a:spcAft>
                          <a:spcPts val="0"/>
                        </a:spcAft>
                        <a:buClr>
                          <a:srgbClr val="000000"/>
                        </a:buClr>
                        <a:buSzPct val="100000"/>
                        <a:buFont typeface="Garamond"/>
                        <a:buChar char="•"/>
                      </a:pPr>
                      <a:r>
                        <a:rPr lang="en-US" sz="1800" b="0" i="0" u="none" strike="noStrike">
                          <a:latin typeface="Garamond"/>
                        </a:rPr>
                        <a:t>                                               -Matthieu Ricard</a:t>
                      </a:r>
                    </a:p>
                    <a:p>
                      <a:pPr lvl="0">
                        <a:buNone/>
                      </a:pPr>
                      <a:endParaRPr lang="en-US"/>
                    </a:p>
                  </a:txBody>
                  <a:tcPr/>
                </a:tc>
                <a:tc>
                  <a:txBody>
                    <a:bodyPr/>
                    <a:lstStyle/>
                    <a:p>
                      <a:pPr marL="285750" marR="0" lvl="0" indent="-285750" algn="l">
                        <a:lnSpc>
                          <a:spcPct val="100000"/>
                        </a:lnSpc>
                        <a:spcBef>
                          <a:spcPts val="900"/>
                        </a:spcBef>
                        <a:spcAft>
                          <a:spcPts val="0"/>
                        </a:spcAft>
                        <a:buSzPct val="100000"/>
                        <a:buFont typeface="Arial"/>
                        <a:buChar char="•"/>
                      </a:pPr>
                      <a:r>
                        <a:rPr lang="en-US" sz="1800" b="0" i="0" u="none" strike="noStrike">
                          <a:latin typeface="Garamond"/>
                        </a:rPr>
                        <a:t>Reward centers</a:t>
                      </a:r>
                    </a:p>
                    <a:p>
                      <a:pPr marL="285750" marR="0" lvl="0" indent="-285750" algn="l">
                        <a:lnSpc>
                          <a:spcPct val="100000"/>
                        </a:lnSpc>
                        <a:spcBef>
                          <a:spcPts val="900"/>
                        </a:spcBef>
                        <a:spcAft>
                          <a:spcPts val="0"/>
                        </a:spcAft>
                        <a:buSzPct val="100000"/>
                        <a:buFont typeface="Arial"/>
                        <a:buChar char="•"/>
                      </a:pPr>
                      <a:r>
                        <a:rPr lang="en-US" sz="1800" b="0" i="0" u="none" strike="noStrike">
                          <a:latin typeface="Garamond"/>
                        </a:rPr>
                        <a:t>Energizing, associated with positive emotions</a:t>
                      </a:r>
                    </a:p>
                    <a:p>
                      <a:pPr marL="285750" marR="0" lvl="0" indent="-285750" algn="l">
                        <a:lnSpc>
                          <a:spcPct val="100000"/>
                        </a:lnSpc>
                        <a:spcBef>
                          <a:spcPts val="900"/>
                        </a:spcBef>
                        <a:spcAft>
                          <a:spcPts val="0"/>
                        </a:spcAft>
                        <a:buSzPct val="100000"/>
                        <a:buFont typeface="Arial"/>
                        <a:buChar char="•"/>
                      </a:pPr>
                      <a:r>
                        <a:rPr lang="en-US" sz="1800" b="0" i="0" u="none" strike="noStrike">
                          <a:latin typeface="Garamond"/>
                        </a:rPr>
                        <a:t>Enhances immune function</a:t>
                      </a:r>
                    </a:p>
                    <a:p>
                      <a:pPr marL="285750" marR="0" lvl="0" indent="-285750" algn="l">
                        <a:lnSpc>
                          <a:spcPct val="100000"/>
                        </a:lnSpc>
                        <a:spcBef>
                          <a:spcPts val="900"/>
                        </a:spcBef>
                        <a:spcAft>
                          <a:spcPts val="0"/>
                        </a:spcAft>
                        <a:buSzPct val="100000"/>
                        <a:buFont typeface="Arial"/>
                        <a:buChar char="•"/>
                      </a:pPr>
                      <a:r>
                        <a:rPr lang="en-US" sz="1800" b="0" i="0" u="none" strike="noStrike">
                          <a:latin typeface="Garamond"/>
                        </a:rPr>
                        <a:t>Unlimited</a:t>
                      </a:r>
                    </a:p>
                    <a:p>
                      <a:pPr marL="285750" marR="0" lvl="0" indent="-285750" algn="l">
                        <a:lnSpc>
                          <a:spcPct val="100000"/>
                        </a:lnSpc>
                        <a:spcBef>
                          <a:spcPts val="900"/>
                        </a:spcBef>
                        <a:spcAft>
                          <a:spcPts val="0"/>
                        </a:spcAft>
                        <a:buSzPct val="100000"/>
                        <a:buFont typeface="Arial"/>
                        <a:buChar char="•"/>
                      </a:pPr>
                      <a:endParaRPr lang="en-US" sz="1800" b="0" i="0" u="none" strike="noStrike">
                        <a:latin typeface="Garamond"/>
                      </a:endParaRPr>
                    </a:p>
                    <a:p>
                      <a:pPr marL="285750" marR="0" lvl="0" indent="-285750" algn="l">
                        <a:lnSpc>
                          <a:spcPct val="100000"/>
                        </a:lnSpc>
                        <a:spcBef>
                          <a:spcPts val="900"/>
                        </a:spcBef>
                        <a:spcAft>
                          <a:spcPts val="0"/>
                        </a:spcAft>
                        <a:buSzPct val="100000"/>
                        <a:buFont typeface="Arial"/>
                        <a:buChar char="•"/>
                      </a:pPr>
                      <a:r>
                        <a:rPr lang="en-US" sz="1800" b="1" i="0" u="none" strike="noStrike">
                          <a:latin typeface="Garamond"/>
                        </a:rPr>
                        <a:t>"In order to heal, one must feel."</a:t>
                      </a:r>
                    </a:p>
                    <a:p>
                      <a:pPr marL="285750" marR="0" lvl="0" indent="-285750" algn="l">
                        <a:lnSpc>
                          <a:spcPct val="100000"/>
                        </a:lnSpc>
                        <a:spcBef>
                          <a:spcPts val="900"/>
                        </a:spcBef>
                        <a:spcAft>
                          <a:spcPts val="0"/>
                        </a:spcAft>
                        <a:buSzPct val="100000"/>
                        <a:buFont typeface="Arial"/>
                        <a:buChar char="•"/>
                      </a:pPr>
                      <a:endParaRPr lang="en-US" sz="1800" b="0" i="0" u="none" strike="noStrike">
                        <a:latin typeface="Garamond"/>
                      </a:endParaRPr>
                    </a:p>
                    <a:p>
                      <a:pPr marL="2499997" marR="0" lvl="8" indent="-285750" algn="l">
                        <a:lnSpc>
                          <a:spcPct val="100000"/>
                        </a:lnSpc>
                        <a:spcBef>
                          <a:spcPts val="500"/>
                        </a:spcBef>
                        <a:spcAft>
                          <a:spcPts val="0"/>
                        </a:spcAft>
                        <a:buSzPct val="100000"/>
                        <a:buFont typeface="Arial"/>
                        <a:buChar char="•"/>
                      </a:pPr>
                      <a:r>
                        <a:rPr lang="en-US" sz="1800" b="0" i="0" u="none" strike="noStrike">
                          <a:latin typeface="Garamond"/>
                        </a:rPr>
                        <a:t>-Kristin Neff</a:t>
                      </a:r>
                    </a:p>
                    <a:p>
                      <a:pPr lvl="0">
                        <a:buNone/>
                      </a:pPr>
                      <a:endParaRPr lang="en-US"/>
                    </a:p>
                  </a:txBody>
                  <a:tcPr/>
                </a:tc>
                <a:extLst>
                  <a:ext uri="{0D108BD9-81ED-4DB2-BD59-A6C34878D82A}">
                    <a16:rowId xmlns:a16="http://schemas.microsoft.com/office/drawing/2014/main" val="3477036074"/>
                  </a:ext>
                </a:extLst>
              </a:tr>
            </a:tbl>
          </a:graphicData>
        </a:graphic>
      </p:graphicFrame>
      <p:sp>
        <p:nvSpPr>
          <p:cNvPr id="4" name="Content Placeholder 3">
            <a:extLst>
              <a:ext uri="{FF2B5EF4-FFF2-40B4-BE49-F238E27FC236}">
                <a16:creationId xmlns:a16="http://schemas.microsoft.com/office/drawing/2014/main" id="{DF90A0FA-2B0F-8CC9-E694-9B8092DD90F7}"/>
              </a:ext>
            </a:extLst>
          </p:cNvPr>
          <p:cNvSpPr txBox="1">
            <a:spLocks noGrp="1"/>
          </p:cNvSpPr>
          <p:nvPr>
            <p:ph sz="half" idx="2"/>
          </p:nvPr>
        </p:nvSpPr>
        <p:spPr>
          <a:xfrm>
            <a:off x="6370323" y="2103120"/>
            <a:ext cx="4754880" cy="3749039"/>
          </a:xfrm>
          <a:prstGeom prst="rect">
            <a:avLst/>
          </a:prstGeom>
          <a:noFill/>
          <a:ln>
            <a:noFill/>
          </a:ln>
        </p:spPr>
        <p:txBody>
          <a:bodyPr vert="horz" wrap="square" lIns="91440" tIns="45720" rIns="91440" bIns="45720" anchor="t" anchorCtr="0" compatLnSpc="1">
            <a:normAutofit/>
          </a:bodyPr>
          <a:lstStyle/>
          <a:p>
            <a:pPr lvl="0">
              <a:spcBef>
                <a:spcPts val="0"/>
              </a:spcBef>
              <a:buChar char="•"/>
            </a:pPr>
            <a:endParaRPr lang="en-US"/>
          </a:p>
          <a:p>
            <a:pPr lvl="0"/>
            <a:endParaRPr lang="en-US"/>
          </a:p>
        </p:txBody>
      </p:sp>
      <p:pic>
        <p:nvPicPr>
          <p:cNvPr id="5" name="Picture 3" descr="Text&#10;&#10;Description automatically generated">
            <a:extLst>
              <a:ext uri="{FF2B5EF4-FFF2-40B4-BE49-F238E27FC236}">
                <a16:creationId xmlns:a16="http://schemas.microsoft.com/office/drawing/2014/main" id="{491DE07F-6978-403B-D987-85583BA1190A}"/>
              </a:ext>
            </a:extLst>
          </p:cNvPr>
          <p:cNvPicPr>
            <a:picLocks noChangeAspect="1"/>
          </p:cNvPicPr>
          <p:nvPr/>
        </p:nvPicPr>
        <p:blipFill>
          <a:blip r:embed="rId2"/>
          <a:stretch>
            <a:fillRect/>
          </a:stretch>
        </p:blipFill>
        <p:spPr>
          <a:xfrm>
            <a:off x="8974927" y="342900"/>
            <a:ext cx="2743200" cy="2743200"/>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707">
    <p:bg>
      <p:bgPr>
        <a:solidFill>
          <a:srgbClr val="FFFFFF"/>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EC7DDA5-E2B7-2029-0084-44630CED1160}"/>
              </a:ext>
            </a:extLst>
          </p:cNvPr>
          <p:cNvSpPr>
            <a:spLocks noMove="1" noResize="1"/>
          </p:cNvSpPr>
          <p:nvPr/>
        </p:nvSpPr>
        <p:spPr>
          <a:xfrm>
            <a:off x="234699" y="237744"/>
            <a:ext cx="11722608" cy="6382512"/>
          </a:xfrm>
          <a:prstGeom prst="rect">
            <a:avLst/>
          </a:prstGeom>
          <a:solidFill>
            <a:srgbClr val="E7E0C7"/>
          </a:solidFill>
          <a:ln cap="flat">
            <a:noFill/>
            <a:prstDash val="solid"/>
          </a:ln>
        </p:spPr>
        <p:txBody>
          <a:bodyPr lIns="0" tIns="0" rIns="0" bIns="0">
            <a:noAutofit/>
          </a:bodyPr>
          <a:lstStyle/>
          <a:p>
            <a:endParaRPr lang="en-US"/>
          </a:p>
        </p:txBody>
      </p:sp>
      <p:sp>
        <p:nvSpPr>
          <p:cNvPr id="3" name="Rectangle 11">
            <a:extLst>
              <a:ext uri="{FF2B5EF4-FFF2-40B4-BE49-F238E27FC236}">
                <a16:creationId xmlns:a16="http://schemas.microsoft.com/office/drawing/2014/main" id="{6CAB37BD-8B9D-FB7B-B199-78B3E6EB73AF}"/>
              </a:ext>
            </a:extLst>
          </p:cNvPr>
          <p:cNvSpPr>
            <a:spLocks noMove="1" noResize="1"/>
          </p:cNvSpPr>
          <p:nvPr/>
        </p:nvSpPr>
        <p:spPr>
          <a:xfrm>
            <a:off x="371859" y="374904"/>
            <a:ext cx="11448288" cy="6108192"/>
          </a:xfrm>
          <a:prstGeom prst="rect">
            <a:avLst/>
          </a:prstGeom>
          <a:noFill/>
          <a:ln w="6345" cap="sq">
            <a:solidFill>
              <a:srgbClr val="404040"/>
            </a:solidFill>
            <a:prstDash val="solid"/>
            <a:miter/>
          </a:ln>
        </p:spPr>
        <p:txBody>
          <a:bodyPr lIns="0" tIns="0" rIns="0" bIns="0">
            <a:noAutofit/>
          </a:bodyPr>
          <a:lstStyle/>
          <a:p>
            <a:endParaRPr lang="en-US"/>
          </a:p>
        </p:txBody>
      </p:sp>
      <p:sp>
        <p:nvSpPr>
          <p:cNvPr id="4" name="Rectangle 13">
            <a:extLst>
              <a:ext uri="{FF2B5EF4-FFF2-40B4-BE49-F238E27FC236}">
                <a16:creationId xmlns:a16="http://schemas.microsoft.com/office/drawing/2014/main" id="{9DFA9C21-2A4C-3B47-E5E9-D1C1F63BBD2B}"/>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pic>
        <p:nvPicPr>
          <p:cNvPr id="5" name="Picture 5" descr="A picture containing text, newspaper&#10;&#10;Description automatically generated">
            <a:extLst>
              <a:ext uri="{FF2B5EF4-FFF2-40B4-BE49-F238E27FC236}">
                <a16:creationId xmlns:a16="http://schemas.microsoft.com/office/drawing/2014/main" id="{BBFF5AA4-D5F3-3BEA-42D8-7F704A1DC305}"/>
              </a:ext>
            </a:extLst>
          </p:cNvPr>
          <p:cNvPicPr>
            <a:picLocks noGrp="1" noChangeAspect="1"/>
          </p:cNvPicPr>
          <p:nvPr>
            <p:ph idx="1"/>
          </p:nvPr>
        </p:nvPicPr>
        <p:blipFill>
          <a:blip r:embed="rId2"/>
          <a:srcRect r="894" b="1"/>
          <a:stretch>
            <a:fillRect/>
          </a:stretch>
        </p:blipFill>
        <p:spPr>
          <a:xfrm>
            <a:off x="727652" y="727624"/>
            <a:ext cx="5367162" cy="5415552"/>
          </a:xfrm>
        </p:spPr>
      </p:pic>
      <p:sp>
        <p:nvSpPr>
          <p:cNvPr id="6" name="Rectangle 15">
            <a:extLst>
              <a:ext uri="{FF2B5EF4-FFF2-40B4-BE49-F238E27FC236}">
                <a16:creationId xmlns:a16="http://schemas.microsoft.com/office/drawing/2014/main" id="{79B3EBB7-97AA-62A0-AF26-FC12655D6C29}"/>
              </a:ext>
            </a:extLst>
          </p:cNvPr>
          <p:cNvSpPr>
            <a:spLocks noMove="1" noResize="1"/>
          </p:cNvSpPr>
          <p:nvPr/>
        </p:nvSpPr>
        <p:spPr>
          <a:xfrm>
            <a:off x="6621270" y="255099"/>
            <a:ext cx="5342135" cy="6361599"/>
          </a:xfrm>
          <a:prstGeom prst="rect">
            <a:avLst/>
          </a:prstGeom>
          <a:solidFill>
            <a:srgbClr val="E7E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7" name="Title 1">
            <a:extLst>
              <a:ext uri="{FF2B5EF4-FFF2-40B4-BE49-F238E27FC236}">
                <a16:creationId xmlns:a16="http://schemas.microsoft.com/office/drawing/2014/main" id="{7B896315-F005-BCAE-BF0B-654AFE2A0DDD}"/>
              </a:ext>
            </a:extLst>
          </p:cNvPr>
          <p:cNvSpPr txBox="1">
            <a:spLocks noGrp="1"/>
          </p:cNvSpPr>
          <p:nvPr>
            <p:ph type="title"/>
          </p:nvPr>
        </p:nvSpPr>
        <p:spPr>
          <a:xfrm>
            <a:off x="7064078" y="642594"/>
            <a:ext cx="4472924" cy="1371600"/>
          </a:xfrm>
          <a:prstGeom prst="rect">
            <a:avLst/>
          </a:prstGeom>
          <a:noFill/>
          <a:ln>
            <a:noFill/>
          </a:ln>
        </p:spPr>
        <p:txBody>
          <a:bodyPr vert="horz" wrap="square" lIns="91440" tIns="45720" rIns="91440" bIns="45720" anchor="ctr" anchorCtr="0" compatLnSpc="1">
            <a:normAutofit/>
          </a:bodyPr>
          <a:lstStyle/>
          <a:p>
            <a:endParaRPr lang="en-US"/>
          </a:p>
        </p:txBody>
      </p:sp>
      <p:sp>
        <p:nvSpPr>
          <p:cNvPr id="8" name="Content Placeholder 3">
            <a:extLst>
              <a:ext uri="{FF2B5EF4-FFF2-40B4-BE49-F238E27FC236}">
                <a16:creationId xmlns:a16="http://schemas.microsoft.com/office/drawing/2014/main" id="{C556BCC6-08F7-E926-4D50-9631BB19EB8D}"/>
              </a:ext>
            </a:extLst>
          </p:cNvPr>
          <p:cNvSpPr txBox="1">
            <a:spLocks noGrp="1"/>
          </p:cNvSpPr>
          <p:nvPr>
            <p:ph sz="half" idx="2"/>
          </p:nvPr>
        </p:nvSpPr>
        <p:spPr>
          <a:xfrm>
            <a:off x="7064078" y="2103120"/>
            <a:ext cx="4472924" cy="3931920"/>
          </a:xfrm>
          <a:prstGeom prst="rect">
            <a:avLst/>
          </a:prstGeom>
          <a:noFill/>
          <a:ln>
            <a:noFill/>
          </a:ln>
        </p:spPr>
        <p:txBody>
          <a:bodyPr vert="horz" wrap="square" lIns="91440" tIns="45720" rIns="91440" bIns="45720" anchor="t" anchorCtr="0" compatLnSpc="1">
            <a:normAutofit/>
          </a:bodyPr>
          <a:lstStyle/>
          <a:p>
            <a:pPr marL="0" lvl="0" indent="0">
              <a:buNone/>
            </a:pPr>
            <a:r>
              <a:rPr lang="en-US" sz="3600"/>
              <a:t>Nurture your unpleasant emotions "as if they were a screaming infant."</a:t>
            </a:r>
          </a:p>
          <a:p>
            <a:pPr lvl="0"/>
            <a:endParaRPr lang="en-US"/>
          </a:p>
          <a:p>
            <a:pPr lvl="0"/>
            <a:r>
              <a:rPr lang="en-US"/>
              <a:t>                                     -Tim Desmond</a:t>
            </a:r>
          </a:p>
        </p:txBody>
      </p:sp>
      <p:sp>
        <p:nvSpPr>
          <p:cNvPr id="9" name="Rectangle 17">
            <a:extLst>
              <a:ext uri="{FF2B5EF4-FFF2-40B4-BE49-F238E27FC236}">
                <a16:creationId xmlns:a16="http://schemas.microsoft.com/office/drawing/2014/main" id="{69A37074-C384-A252-6104-352392438E8D}"/>
              </a:ext>
            </a:extLst>
          </p:cNvPr>
          <p:cNvSpPr>
            <a:spLocks noMove="1" noResize="1"/>
          </p:cNvSpPr>
          <p:nvPr/>
        </p:nvSpPr>
        <p:spPr>
          <a:xfrm>
            <a:off x="6769102" y="393365"/>
            <a:ext cx="5018208" cy="6035542"/>
          </a:xfrm>
          <a:prstGeom prst="rect">
            <a:avLst/>
          </a:prstGeom>
          <a:noFill/>
          <a:ln w="6345" cap="flat">
            <a:solidFill>
              <a:srgbClr val="404040"/>
            </a:solid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674">
    <p:bg>
      <p:bgPr>
        <a:solidFill>
          <a:srgbClr val="FFFFFF"/>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103A484-CBA0-EC62-DE07-00E99FD4ABE2}"/>
              </a:ext>
            </a:extLst>
          </p:cNvPr>
          <p:cNvSpPr>
            <a:spLocks noMove="1" noResize="1"/>
          </p:cNvSpPr>
          <p:nvPr/>
        </p:nvSpPr>
        <p:spPr>
          <a:xfrm>
            <a:off x="0" y="0"/>
            <a:ext cx="6579455"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3" name="Rectangle 11">
            <a:extLst>
              <a:ext uri="{FF2B5EF4-FFF2-40B4-BE49-F238E27FC236}">
                <a16:creationId xmlns:a16="http://schemas.microsoft.com/office/drawing/2014/main" id="{031031D1-FC55-3E39-2832-769757BAD7CE}"/>
              </a:ext>
            </a:extLst>
          </p:cNvPr>
          <p:cNvSpPr>
            <a:spLocks noMove="1" noResize="1"/>
          </p:cNvSpPr>
          <p:nvPr/>
        </p:nvSpPr>
        <p:spPr>
          <a:xfrm>
            <a:off x="6579455" y="233263"/>
            <a:ext cx="5362178" cy="6391473"/>
          </a:xfrm>
          <a:prstGeom prst="rect">
            <a:avLst/>
          </a:prstGeom>
          <a:solidFill>
            <a:srgbClr val="E7E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4" name="Title 1">
            <a:extLst>
              <a:ext uri="{FF2B5EF4-FFF2-40B4-BE49-F238E27FC236}">
                <a16:creationId xmlns:a16="http://schemas.microsoft.com/office/drawing/2014/main" id="{E00750FB-AB48-12A8-9760-B4D752979C51}"/>
              </a:ext>
            </a:extLst>
          </p:cNvPr>
          <p:cNvSpPr txBox="1">
            <a:spLocks noGrp="1"/>
          </p:cNvSpPr>
          <p:nvPr>
            <p:ph type="title"/>
          </p:nvPr>
        </p:nvSpPr>
        <p:spPr>
          <a:xfrm>
            <a:off x="7064078" y="642594"/>
            <a:ext cx="4472924" cy="1371600"/>
          </a:xfrm>
          <a:prstGeom prst="rect">
            <a:avLst/>
          </a:prstGeom>
          <a:noFill/>
          <a:ln>
            <a:noFill/>
          </a:ln>
        </p:spPr>
        <p:txBody>
          <a:bodyPr vert="horz" wrap="square" lIns="91440" tIns="45720" rIns="91440" bIns="45720" anchor="ctr" anchorCtr="0" compatLnSpc="1">
            <a:normAutofit fontScale="90000"/>
          </a:bodyPr>
          <a:lstStyle/>
          <a:p>
            <a:pPr lvl="0"/>
            <a:br>
              <a:rPr lang="en-US" sz="3000">
                <a:latin typeface="Times New Roman"/>
                <a:cs typeface="Times New Roman"/>
              </a:rPr>
            </a:br>
            <a:r>
              <a:rPr lang="en-US" sz="3600" b="1">
                <a:cs typeface="Segoe UI"/>
              </a:rPr>
              <a:t>Body as messenger, </a:t>
            </a:r>
            <a:br>
              <a:rPr lang="en-US" sz="3600" b="1">
                <a:cs typeface="Segoe UI"/>
              </a:rPr>
            </a:br>
            <a:r>
              <a:rPr lang="en-US" sz="3600" b="1">
                <a:cs typeface="Segoe UI"/>
              </a:rPr>
              <a:t>skin as parchment</a:t>
            </a:r>
            <a:r>
              <a:rPr lang="en-US" sz="3600" b="1">
                <a:latin typeface="Segoe UI"/>
                <a:cs typeface="Segoe UI"/>
              </a:rPr>
              <a:t> </a:t>
            </a:r>
          </a:p>
        </p:txBody>
      </p:sp>
      <p:pic>
        <p:nvPicPr>
          <p:cNvPr id="5" name="Picture 4">
            <a:extLst>
              <a:ext uri="{FF2B5EF4-FFF2-40B4-BE49-F238E27FC236}">
                <a16:creationId xmlns:a16="http://schemas.microsoft.com/office/drawing/2014/main" id="{64377300-6A46-F91A-8594-87C70773DC73}"/>
              </a:ext>
            </a:extLst>
          </p:cNvPr>
          <p:cNvPicPr>
            <a:picLocks noChangeAspect="1"/>
          </p:cNvPicPr>
          <p:nvPr/>
        </p:nvPicPr>
        <p:blipFill>
          <a:blip r:embed="rId2"/>
          <a:srcRect b="17634"/>
          <a:stretch>
            <a:fillRect/>
          </a:stretch>
        </p:blipFill>
        <p:spPr>
          <a:xfrm>
            <a:off x="233263" y="233263"/>
            <a:ext cx="3324383" cy="3755623"/>
          </a:xfrm>
          <a:prstGeom prst="rect">
            <a:avLst/>
          </a:prstGeom>
          <a:noFill/>
          <a:ln cap="flat">
            <a:noFill/>
          </a:ln>
        </p:spPr>
      </p:pic>
      <p:sp>
        <p:nvSpPr>
          <p:cNvPr id="6" name="Rectangle 13">
            <a:extLst>
              <a:ext uri="{FF2B5EF4-FFF2-40B4-BE49-F238E27FC236}">
                <a16:creationId xmlns:a16="http://schemas.microsoft.com/office/drawing/2014/main" id="{3D398C80-A3DE-DF4A-3DD7-781C78D25996}"/>
              </a:ext>
            </a:extLst>
          </p:cNvPr>
          <p:cNvSpPr>
            <a:spLocks noMove="1" noResize="1"/>
          </p:cNvSpPr>
          <p:nvPr/>
        </p:nvSpPr>
        <p:spPr>
          <a:xfrm>
            <a:off x="3692246" y="239051"/>
            <a:ext cx="2722671" cy="2474933"/>
          </a:xfrm>
          <a:prstGeom prst="rect">
            <a:avLst/>
          </a:prstGeom>
          <a:solidFill>
            <a:srgbClr val="4E7BAE"/>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7" name="Rectangle 15">
            <a:extLst>
              <a:ext uri="{FF2B5EF4-FFF2-40B4-BE49-F238E27FC236}">
                <a16:creationId xmlns:a16="http://schemas.microsoft.com/office/drawing/2014/main" id="{82D6365D-40A8-167C-6CCB-79DB473A47FB}"/>
              </a:ext>
            </a:extLst>
          </p:cNvPr>
          <p:cNvSpPr>
            <a:spLocks noMove="1" noResize="1"/>
          </p:cNvSpPr>
          <p:nvPr/>
        </p:nvSpPr>
        <p:spPr>
          <a:xfrm>
            <a:off x="233263" y="4154695"/>
            <a:ext cx="3324383" cy="2470041"/>
          </a:xfrm>
          <a:prstGeom prst="rect">
            <a:avLst/>
          </a:prstGeom>
          <a:solidFill>
            <a:srgbClr val="4E7BAE"/>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pic>
        <p:nvPicPr>
          <p:cNvPr id="8" name="Picture 5">
            <a:extLst>
              <a:ext uri="{FF2B5EF4-FFF2-40B4-BE49-F238E27FC236}">
                <a16:creationId xmlns:a16="http://schemas.microsoft.com/office/drawing/2014/main" id="{194B4FBA-D8F6-57B4-1ADC-E9E81951FD8C}"/>
              </a:ext>
            </a:extLst>
          </p:cNvPr>
          <p:cNvPicPr>
            <a:picLocks noChangeAspect="1"/>
          </p:cNvPicPr>
          <p:nvPr/>
        </p:nvPicPr>
        <p:blipFill>
          <a:blip r:embed="rId3"/>
          <a:srcRect t="2171" b="5831"/>
          <a:stretch>
            <a:fillRect/>
          </a:stretch>
        </p:blipFill>
        <p:spPr>
          <a:xfrm>
            <a:off x="3692246" y="2874855"/>
            <a:ext cx="2722671" cy="3749881"/>
          </a:xfrm>
          <a:prstGeom prst="rect">
            <a:avLst/>
          </a:prstGeom>
          <a:noFill/>
          <a:ln cap="flat">
            <a:noFill/>
          </a:ln>
        </p:spPr>
      </p:pic>
      <p:sp>
        <p:nvSpPr>
          <p:cNvPr id="9" name="Content Placeholder 2">
            <a:extLst>
              <a:ext uri="{FF2B5EF4-FFF2-40B4-BE49-F238E27FC236}">
                <a16:creationId xmlns:a16="http://schemas.microsoft.com/office/drawing/2014/main" id="{8B589073-42EB-F8E7-A4AC-0763C53AE1F9}"/>
              </a:ext>
            </a:extLst>
          </p:cNvPr>
          <p:cNvSpPr txBox="1">
            <a:spLocks noGrp="1"/>
          </p:cNvSpPr>
          <p:nvPr>
            <p:ph idx="1"/>
          </p:nvPr>
        </p:nvSpPr>
        <p:spPr>
          <a:xfrm>
            <a:off x="7064078" y="2103120"/>
            <a:ext cx="4472924" cy="3931920"/>
          </a:xfrm>
          <a:prstGeom prst="rect">
            <a:avLst/>
          </a:prstGeom>
          <a:noFill/>
          <a:ln>
            <a:noFill/>
          </a:ln>
        </p:spPr>
        <p:txBody>
          <a:bodyPr vert="horz" wrap="square" lIns="91440" tIns="45720" rIns="91440" bIns="45720" anchor="t" anchorCtr="0" compatLnSpc="1">
            <a:normAutofit/>
          </a:bodyPr>
          <a:lstStyle/>
          <a:p>
            <a:pPr lvl="0"/>
            <a:endParaRPr lang="en-US">
              <a:latin typeface="Segoe UI" pitchFamily="34"/>
            </a:endParaRPr>
          </a:p>
          <a:p>
            <a:pPr lvl="0"/>
            <a:endParaRPr lang="en-US">
              <a:latin typeface="Segoe UI"/>
              <a:cs typeface="Segoe UI"/>
            </a:endParaRPr>
          </a:p>
          <a:p>
            <a:pPr lvl="0"/>
            <a:r>
              <a:rPr lang="en-US" sz="2800">
                <a:cs typeface="Times New Roman"/>
              </a:rPr>
              <a:t>The body remembers</a:t>
            </a:r>
            <a:endParaRPr lang="en-US" sz="2800">
              <a:cs typeface="Segoe UI" pitchFamily="34"/>
            </a:endParaRPr>
          </a:p>
          <a:p>
            <a:pPr lvl="0"/>
            <a:r>
              <a:rPr lang="en-US" sz="2800">
                <a:cs typeface="Times New Roman"/>
              </a:rPr>
              <a:t>The body speaks through illnesses </a:t>
            </a:r>
          </a:p>
          <a:p>
            <a:pPr lvl="0"/>
            <a:r>
              <a:rPr lang="en-US" sz="2800">
                <a:cs typeface="Times New Roman"/>
              </a:rPr>
              <a:t>The body never lies</a:t>
            </a:r>
          </a:p>
          <a:p>
            <a:pPr lvl="0"/>
            <a:endParaRPr lang="en-US"/>
          </a:p>
        </p:txBody>
      </p:sp>
      <p:sp>
        <p:nvSpPr>
          <p:cNvPr id="10" name="Rectangle 17">
            <a:extLst>
              <a:ext uri="{FF2B5EF4-FFF2-40B4-BE49-F238E27FC236}">
                <a16:creationId xmlns:a16="http://schemas.microsoft.com/office/drawing/2014/main" id="{56D2070D-DE73-67A7-23B9-4533F9F615EE}"/>
              </a:ext>
            </a:extLst>
          </p:cNvPr>
          <p:cNvSpPr>
            <a:spLocks noMove="1" noResize="1"/>
          </p:cNvSpPr>
          <p:nvPr/>
        </p:nvSpPr>
        <p:spPr>
          <a:xfrm>
            <a:off x="6708715" y="374904"/>
            <a:ext cx="5103659" cy="6108192"/>
          </a:xfrm>
          <a:prstGeom prst="rect">
            <a:avLst/>
          </a:prstGeom>
          <a:noFill/>
          <a:ln w="6345" cap="sq">
            <a:solidFill>
              <a:srgbClr val="404040"/>
            </a:solidFill>
            <a:prstDash val="solid"/>
            <a:miter/>
          </a:ln>
        </p:spPr>
        <p:txBody>
          <a:bodyPr lIns="0" tIns="0" rIns="0" bIns="0">
            <a:noAutofit/>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677">
    <p:bg>
      <p:bgPr>
        <a:solidFill>
          <a:srgbClr val="FFFFFF"/>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DF9B386-74AF-3CF8-B55B-174DFDB7B7BF}"/>
              </a:ext>
            </a:extLst>
          </p:cNvPr>
          <p:cNvSpPr>
            <a:spLocks noMove="1" noResize="1"/>
          </p:cNvSpPr>
          <p:nvPr/>
        </p:nvSpPr>
        <p:spPr>
          <a:xfrm>
            <a:off x="184388" y="237744"/>
            <a:ext cx="7652979" cy="6382512"/>
          </a:xfrm>
          <a:prstGeom prst="rect">
            <a:avLst/>
          </a:prstGeom>
          <a:solidFill>
            <a:srgbClr val="E7E0C7"/>
          </a:solidFill>
          <a:ln cap="flat">
            <a:noFill/>
            <a:prstDash val="solid"/>
          </a:ln>
        </p:spPr>
        <p:txBody>
          <a:bodyPr lIns="0" tIns="0" rIns="0" bIns="0">
            <a:noAutofit/>
          </a:bodyPr>
          <a:lstStyle/>
          <a:p>
            <a:endParaRPr lang="en-US"/>
          </a:p>
        </p:txBody>
      </p:sp>
      <p:sp>
        <p:nvSpPr>
          <p:cNvPr id="3" name="Title 3">
            <a:extLst>
              <a:ext uri="{FF2B5EF4-FFF2-40B4-BE49-F238E27FC236}">
                <a16:creationId xmlns:a16="http://schemas.microsoft.com/office/drawing/2014/main" id="{0DC47940-560A-88E4-883B-8E5F21D7A749}"/>
              </a:ext>
            </a:extLst>
          </p:cNvPr>
          <p:cNvSpPr txBox="1">
            <a:spLocks noGrp="1"/>
          </p:cNvSpPr>
          <p:nvPr>
            <p:ph type="title"/>
          </p:nvPr>
        </p:nvSpPr>
        <p:spPr>
          <a:xfrm>
            <a:off x="868680" y="642594"/>
            <a:ext cx="6281928" cy="1744181"/>
          </a:xfrm>
          <a:prstGeom prst="rect">
            <a:avLst/>
          </a:prstGeom>
          <a:noFill/>
          <a:ln>
            <a:noFill/>
          </a:ln>
        </p:spPr>
        <p:txBody>
          <a:bodyPr vert="horz" wrap="square" lIns="91440" tIns="45720" rIns="91440" bIns="45720" anchor="ctr" anchorCtr="0" compatLnSpc="1">
            <a:normAutofit fontScale="90000"/>
          </a:bodyPr>
          <a:lstStyle/>
          <a:p>
            <a:pPr lvl="0"/>
            <a:r>
              <a:rPr lang="en-US" sz="3400" b="1">
                <a:cs typeface="Times New Roman"/>
              </a:rPr>
              <a:t>Gender and racial differences: time to develop a deeper understanding</a:t>
            </a:r>
            <a:br>
              <a:rPr lang="en-US" sz="3400" b="1">
                <a:cs typeface="Times New Roman"/>
              </a:rPr>
            </a:br>
            <a:endParaRPr lang="en-US" sz="3400">
              <a:latin typeface="Times New Roman"/>
              <a:cs typeface="Times New Roman"/>
            </a:endParaRPr>
          </a:p>
        </p:txBody>
      </p:sp>
      <p:sp>
        <p:nvSpPr>
          <p:cNvPr id="4" name="Content Placeholder 4">
            <a:extLst>
              <a:ext uri="{FF2B5EF4-FFF2-40B4-BE49-F238E27FC236}">
                <a16:creationId xmlns:a16="http://schemas.microsoft.com/office/drawing/2014/main" id="{99D3D3E6-8554-2E74-8F2A-9AFE24B28D04}"/>
              </a:ext>
            </a:extLst>
          </p:cNvPr>
          <p:cNvSpPr txBox="1">
            <a:spLocks noGrp="1"/>
          </p:cNvSpPr>
          <p:nvPr>
            <p:ph idx="1"/>
          </p:nvPr>
        </p:nvSpPr>
        <p:spPr>
          <a:xfrm>
            <a:off x="868680" y="2386584"/>
            <a:ext cx="6281928" cy="3648456"/>
          </a:xfrm>
          <a:prstGeom prst="rect">
            <a:avLst/>
          </a:prstGeom>
          <a:noFill/>
          <a:ln>
            <a:noFill/>
          </a:ln>
        </p:spPr>
        <p:txBody>
          <a:bodyPr vert="horz" wrap="square" lIns="91440" tIns="45720" rIns="91440" bIns="45720" anchor="t" anchorCtr="0" compatLnSpc="1">
            <a:normAutofit/>
          </a:bodyPr>
          <a:lstStyle/>
          <a:p>
            <a:pPr lvl="0">
              <a:lnSpc>
                <a:spcPct val="90000"/>
              </a:lnSpc>
            </a:pPr>
            <a:r>
              <a:rPr lang="en-US" sz="2000" dirty="0"/>
              <a:t>In med school: Black people and hypertension. </a:t>
            </a:r>
            <a:r>
              <a:rPr lang="en-US" sz="2000" dirty="0">
                <a:cs typeface="Times New Roman"/>
              </a:rPr>
              <a:t>ACEs overlooked ? </a:t>
            </a:r>
          </a:p>
          <a:p>
            <a:pPr lvl="0">
              <a:lnSpc>
                <a:spcPct val="90000"/>
              </a:lnSpc>
            </a:pPr>
            <a:r>
              <a:rPr lang="en-US" sz="2000" dirty="0">
                <a:cs typeface="Times New Roman"/>
              </a:rPr>
              <a:t>Black people are disproportionately diagnosed with severe mental illness rather than trauma-related disorders. </a:t>
            </a:r>
            <a:endParaRPr lang="en-US" sz="2000" dirty="0"/>
          </a:p>
          <a:p>
            <a:pPr lvl="0">
              <a:lnSpc>
                <a:spcPct val="90000"/>
              </a:lnSpc>
            </a:pPr>
            <a:r>
              <a:rPr lang="en-US" sz="2000" dirty="0">
                <a:cs typeface="Times New Roman"/>
              </a:rPr>
              <a:t>MDD:  ration women versus men is 2:1</a:t>
            </a:r>
          </a:p>
          <a:p>
            <a:pPr lvl="0">
              <a:lnSpc>
                <a:spcPct val="90000"/>
              </a:lnSpc>
            </a:pPr>
            <a:r>
              <a:rPr lang="en-US" sz="2000" dirty="0"/>
              <a:t>Auto-immune disorders: 75% are women</a:t>
            </a:r>
          </a:p>
          <a:p>
            <a:pPr lvl="0">
              <a:lnSpc>
                <a:spcPct val="90000"/>
              </a:lnSpc>
            </a:pPr>
            <a:r>
              <a:rPr lang="en-US" sz="2000" dirty="0"/>
              <a:t>UC Davis medical students: in one study, 10 out of 86 participants (12%) had an ACE score of 4 or more, and all of them were women.</a:t>
            </a:r>
          </a:p>
          <a:p>
            <a:pPr lvl="1">
              <a:lnSpc>
                <a:spcPct val="90000"/>
              </a:lnSpc>
            </a:pPr>
            <a:endParaRPr lang="en-US" dirty="0">
              <a:cs typeface="Times New Roman"/>
            </a:endParaRPr>
          </a:p>
          <a:p>
            <a:pPr lvl="0">
              <a:lnSpc>
                <a:spcPct val="90000"/>
              </a:lnSpc>
            </a:pPr>
            <a:endParaRPr lang="en-US" dirty="0">
              <a:latin typeface="Times New Roman"/>
              <a:cs typeface="Times New Roman"/>
            </a:endParaRPr>
          </a:p>
          <a:p>
            <a:pPr lvl="0">
              <a:lnSpc>
                <a:spcPct val="90000"/>
              </a:lnSpc>
            </a:pPr>
            <a:endParaRPr lang="en-US" dirty="0">
              <a:latin typeface="Times New Roman"/>
              <a:cs typeface="Times New Roman"/>
            </a:endParaRPr>
          </a:p>
          <a:p>
            <a:pPr lvl="0">
              <a:lnSpc>
                <a:spcPct val="90000"/>
              </a:lnSpc>
            </a:pPr>
            <a:endParaRPr lang="en-US" dirty="0">
              <a:latin typeface="Times New Roman"/>
              <a:cs typeface="Times New Roman"/>
            </a:endParaRPr>
          </a:p>
          <a:p>
            <a:pPr lvl="1">
              <a:lnSpc>
                <a:spcPct val="90000"/>
              </a:lnSpc>
            </a:pPr>
            <a:endParaRPr lang="en-US" dirty="0">
              <a:latin typeface="Times New Roman"/>
              <a:cs typeface="Times New Roman"/>
            </a:endParaRPr>
          </a:p>
        </p:txBody>
      </p:sp>
      <p:sp>
        <p:nvSpPr>
          <p:cNvPr id="5" name="Rectangle 11">
            <a:extLst>
              <a:ext uri="{FF2B5EF4-FFF2-40B4-BE49-F238E27FC236}">
                <a16:creationId xmlns:a16="http://schemas.microsoft.com/office/drawing/2014/main" id="{1B1901A8-AD20-597A-03BD-CA6E0E1D4F84}"/>
              </a:ext>
            </a:extLst>
          </p:cNvPr>
          <p:cNvSpPr>
            <a:spLocks noMove="1" noResize="1"/>
          </p:cNvSpPr>
          <p:nvPr/>
        </p:nvSpPr>
        <p:spPr>
          <a:xfrm>
            <a:off x="343805" y="393365"/>
            <a:ext cx="7328970" cy="6059271"/>
          </a:xfrm>
          <a:prstGeom prst="rect">
            <a:avLst/>
          </a:prstGeom>
          <a:noFill/>
          <a:ln w="6345" cap="flat">
            <a:solidFill>
              <a:srgbClr val="404040"/>
            </a:solid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6" name="Rectangle 13">
            <a:extLst>
              <a:ext uri="{FF2B5EF4-FFF2-40B4-BE49-F238E27FC236}">
                <a16:creationId xmlns:a16="http://schemas.microsoft.com/office/drawing/2014/main" id="{ACBF8912-7E5F-1CCB-F662-DA30FC350258}"/>
              </a:ext>
            </a:extLst>
          </p:cNvPr>
          <p:cNvSpPr>
            <a:spLocks noMove="1" noResize="1"/>
          </p:cNvSpPr>
          <p:nvPr/>
        </p:nvSpPr>
        <p:spPr>
          <a:xfrm>
            <a:off x="7837368" y="0"/>
            <a:ext cx="4354628"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pic>
        <p:nvPicPr>
          <p:cNvPr id="7" name="Picture 2" descr="Text&#10;&#10;Description automatically generated">
            <a:extLst>
              <a:ext uri="{FF2B5EF4-FFF2-40B4-BE49-F238E27FC236}">
                <a16:creationId xmlns:a16="http://schemas.microsoft.com/office/drawing/2014/main" id="{DF47796B-F994-84E7-2688-C0BC41AE91D6}"/>
              </a:ext>
            </a:extLst>
          </p:cNvPr>
          <p:cNvPicPr>
            <a:picLocks noChangeAspect="1"/>
          </p:cNvPicPr>
          <p:nvPr/>
        </p:nvPicPr>
        <p:blipFill>
          <a:blip r:embed="rId2"/>
          <a:stretch>
            <a:fillRect/>
          </a:stretch>
        </p:blipFill>
        <p:spPr>
          <a:xfrm>
            <a:off x="8334362" y="882396"/>
            <a:ext cx="3285887" cy="5094396"/>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678">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9644264-9EDD-3BC4-6725-C2CCD1826C57}"/>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Autofit/>
          </a:bodyPr>
          <a:lstStyle/>
          <a:p>
            <a:pPr lvl="0"/>
            <a:r>
              <a:rPr lang="en-US" sz="3600" b="1"/>
              <a:t>Is it easier to blame non-modifiable characteristics than injustice and inequalities? </a:t>
            </a:r>
            <a:endParaRPr lang="en-US" sz="3600"/>
          </a:p>
        </p:txBody>
      </p:sp>
      <p:sp>
        <p:nvSpPr>
          <p:cNvPr id="3" name="Content Placeholder 4">
            <a:extLst>
              <a:ext uri="{FF2B5EF4-FFF2-40B4-BE49-F238E27FC236}">
                <a16:creationId xmlns:a16="http://schemas.microsoft.com/office/drawing/2014/main" id="{30BE19F2-906C-B4ED-B345-30DBCEC5BDAB}"/>
              </a:ext>
            </a:extLst>
          </p:cNvPr>
          <p:cNvSpPr txBox="1">
            <a:spLocks noGrp="1"/>
          </p:cNvSpPr>
          <p:nvPr>
            <p:ph idx="1"/>
          </p:nvPr>
        </p:nvSpPr>
        <p:spPr>
          <a:xfrm>
            <a:off x="1066803" y="2103120"/>
            <a:ext cx="10058400" cy="3931920"/>
          </a:xfrm>
          <a:prstGeom prst="rect">
            <a:avLst/>
          </a:prstGeom>
          <a:noFill/>
          <a:ln>
            <a:noFill/>
          </a:ln>
        </p:spPr>
        <p:txBody>
          <a:bodyPr vert="horz" wrap="square" lIns="91440" tIns="45720" rIns="91440" bIns="45720" anchor="t" anchorCtr="0" compatLnSpc="1">
            <a:normAutofit fontScale="92500" lnSpcReduction="20000"/>
          </a:bodyPr>
          <a:lstStyle/>
          <a:p>
            <a:pPr lvl="0"/>
            <a:r>
              <a:rPr lang="en-US" dirty="0">
                <a:latin typeface="Times New Roman"/>
                <a:cs typeface="Times New Roman"/>
              </a:rPr>
              <a:t>Black, Hispanic and indigenous people are still suffering from discrimination on top of transgenerational trauma</a:t>
            </a:r>
            <a:endParaRPr lang="en-US" dirty="0"/>
          </a:p>
          <a:p>
            <a:pPr lvl="0"/>
            <a:r>
              <a:rPr lang="en-US" dirty="0">
                <a:latin typeface="Times New Roman"/>
                <a:cs typeface="Times New Roman"/>
              </a:rPr>
              <a:t>Women are more often victimized, and MDD is a form of chronic PTSD </a:t>
            </a:r>
            <a:endParaRPr lang="en-US" dirty="0"/>
          </a:p>
          <a:p>
            <a:pPr lvl="0"/>
            <a:r>
              <a:rPr lang="en-US" dirty="0">
                <a:latin typeface="Times New Roman"/>
                <a:cs typeface="Times New Roman"/>
              </a:rPr>
              <a:t>Society programs us to think that a woman’s worth is determined by her roles as spouse and mother</a:t>
            </a:r>
          </a:p>
          <a:p>
            <a:r>
              <a:rPr lang="en-US" dirty="0">
                <a:latin typeface="Times New Roman"/>
                <a:cs typeface="Times New Roman"/>
              </a:rPr>
              <a:t>Because women are socialized to put others’ needs first, there is an inevitable depletion of inner resources and higher vulnerability to burnout</a:t>
            </a:r>
          </a:p>
          <a:p>
            <a:pPr lvl="0"/>
            <a:r>
              <a:rPr lang="en-US" dirty="0">
                <a:latin typeface="Times New Roman"/>
                <a:cs typeface="Times New Roman"/>
              </a:rPr>
              <a:t>Ongoing discrimination and inequality (lower pay, even for women physicians, compared to men); anger turned inwards (women socialized to not express anger... it is seen as a strength in a man, but labeled as aggression in women); some ethnic minorities and poverty (ACEs) </a:t>
            </a:r>
            <a:r>
              <a:rPr lang="en-US" dirty="0" err="1">
                <a:latin typeface="Times New Roman"/>
                <a:cs typeface="Times New Roman"/>
              </a:rPr>
              <a:t>etc</a:t>
            </a:r>
            <a:r>
              <a:rPr lang="en-US" dirty="0">
                <a:latin typeface="Times New Roman"/>
                <a:cs typeface="Times New Roman"/>
              </a:rPr>
              <a:t> </a:t>
            </a:r>
            <a:endParaRPr lang="en-US" dirty="0">
              <a:latin typeface="Times New Roman" pitchFamily="18"/>
              <a:cs typeface="Times New Roman"/>
            </a:endParaRPr>
          </a:p>
          <a:p>
            <a:pPr lvl="0"/>
            <a:endParaRPr lang="en-US" dirty="0">
              <a:latin typeface="Times New Roman"/>
              <a:cs typeface="Times New Roman"/>
            </a:endParaRPr>
          </a:p>
          <a:p>
            <a:pPr lvl="0"/>
            <a:r>
              <a:rPr lang="en-US" dirty="0">
                <a:latin typeface="Times New Roman" pitchFamily="18"/>
              </a:rPr>
              <a:t>CHRONIC STRESS                               CHRONIC INFLAMMATION</a:t>
            </a:r>
            <a:endParaRPr lang="en-US" dirty="0">
              <a:latin typeface="Segoe UI" pitchFamily="34"/>
            </a:endParaRPr>
          </a:p>
          <a:p>
            <a:pPr lvl="0"/>
            <a:endParaRPr lang="en-US" dirty="0">
              <a:latin typeface="Times New Roman"/>
              <a:cs typeface="Times New Roman"/>
            </a:endParaRPr>
          </a:p>
          <a:p>
            <a:pPr lvl="0"/>
            <a:r>
              <a:rPr lang="en-US" sz="2000" dirty="0">
                <a:cs typeface="Times New Roman"/>
              </a:rPr>
              <a:t>How can we shift the narrative?</a:t>
            </a:r>
            <a:endParaRPr lang="en-US" sz="2000" dirty="0">
              <a:latin typeface="Times New Roman"/>
              <a:cs typeface="Times New Roman"/>
            </a:endParaRPr>
          </a:p>
          <a:p>
            <a:pPr lvl="0"/>
            <a:endParaRPr lang="en-US" sz="2000" dirty="0">
              <a:latin typeface="Times New Roman"/>
              <a:cs typeface="Times New Roman"/>
            </a:endParaRPr>
          </a:p>
          <a:p>
            <a:pPr lvl="0"/>
            <a:endParaRPr lang="en-US" dirty="0">
              <a:latin typeface="Times New Roman"/>
              <a:cs typeface="Times New Roman"/>
            </a:endParaRPr>
          </a:p>
          <a:p>
            <a:pPr lvl="0"/>
            <a:endParaRPr lang="en-US" dirty="0"/>
          </a:p>
        </p:txBody>
      </p:sp>
      <p:sp>
        <p:nvSpPr>
          <p:cNvPr id="4" name="Arrow: Right 5">
            <a:extLst>
              <a:ext uri="{FF2B5EF4-FFF2-40B4-BE49-F238E27FC236}">
                <a16:creationId xmlns:a16="http://schemas.microsoft.com/office/drawing/2014/main" id="{2648856F-ECA6-7D38-2CFF-2737AE1E8969}"/>
              </a:ext>
            </a:extLst>
          </p:cNvPr>
          <p:cNvSpPr/>
          <p:nvPr/>
        </p:nvSpPr>
        <p:spPr>
          <a:xfrm>
            <a:off x="3727451" y="4676525"/>
            <a:ext cx="914912" cy="590464"/>
          </a:xfrm>
          <a:custGeom>
            <a:avLst>
              <a:gd name="f0" fmla="val 1463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92B0C8"/>
          </a:solidFill>
          <a:ln w="12701" cap="flat">
            <a:solidFill>
              <a:srgbClr val="6A8092"/>
            </a:solid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690">
    <p:bg>
      <p:bgPr>
        <a:solidFill>
          <a:srgbClr val="FFFFFF"/>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C6AD7427-C7DE-E2BC-6722-8A95C45DAC5F}"/>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pic>
        <p:nvPicPr>
          <p:cNvPr id="3" name="Picture 4">
            <a:extLst>
              <a:ext uri="{FF2B5EF4-FFF2-40B4-BE49-F238E27FC236}">
                <a16:creationId xmlns:a16="http://schemas.microsoft.com/office/drawing/2014/main" id="{9B9D0EF8-9AED-7F55-B2A9-365AE414FFDA}"/>
              </a:ext>
            </a:extLst>
          </p:cNvPr>
          <p:cNvPicPr>
            <a:picLocks noChangeAspect="1"/>
          </p:cNvPicPr>
          <p:nvPr/>
        </p:nvPicPr>
        <p:blipFill>
          <a:blip r:embed="rId2"/>
          <a:srcRect l="5242" r="28604"/>
          <a:stretch>
            <a:fillRect/>
          </a:stretch>
        </p:blipFill>
        <p:spPr>
          <a:xfrm>
            <a:off x="727652" y="727624"/>
            <a:ext cx="5367162" cy="5415552"/>
          </a:xfrm>
          <a:prstGeom prst="rect">
            <a:avLst/>
          </a:prstGeom>
          <a:noFill/>
          <a:ln cap="flat">
            <a:noFill/>
          </a:ln>
        </p:spPr>
      </p:pic>
      <p:sp>
        <p:nvSpPr>
          <p:cNvPr id="4" name="Rectangle 10">
            <a:extLst>
              <a:ext uri="{FF2B5EF4-FFF2-40B4-BE49-F238E27FC236}">
                <a16:creationId xmlns:a16="http://schemas.microsoft.com/office/drawing/2014/main" id="{679A35B7-BA0C-384E-16F2-7366420CC473}"/>
              </a:ext>
            </a:extLst>
          </p:cNvPr>
          <p:cNvSpPr>
            <a:spLocks noMove="1" noResize="1"/>
          </p:cNvSpPr>
          <p:nvPr/>
        </p:nvSpPr>
        <p:spPr>
          <a:xfrm>
            <a:off x="6621270" y="255099"/>
            <a:ext cx="5342135" cy="6361599"/>
          </a:xfrm>
          <a:prstGeom prst="rect">
            <a:avLst/>
          </a:prstGeom>
          <a:solidFill>
            <a:srgbClr val="E7E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5" name="Title 1">
            <a:extLst>
              <a:ext uri="{FF2B5EF4-FFF2-40B4-BE49-F238E27FC236}">
                <a16:creationId xmlns:a16="http://schemas.microsoft.com/office/drawing/2014/main" id="{9610365E-4A78-1D7E-E9B0-9C084F5375E7}"/>
              </a:ext>
            </a:extLst>
          </p:cNvPr>
          <p:cNvSpPr txBox="1">
            <a:spLocks noGrp="1"/>
          </p:cNvSpPr>
          <p:nvPr>
            <p:ph type="title"/>
          </p:nvPr>
        </p:nvSpPr>
        <p:spPr>
          <a:xfrm>
            <a:off x="7064078" y="642594"/>
            <a:ext cx="4472924" cy="1371600"/>
          </a:xfrm>
          <a:prstGeom prst="rect">
            <a:avLst/>
          </a:prstGeom>
          <a:noFill/>
          <a:ln>
            <a:noFill/>
          </a:ln>
        </p:spPr>
        <p:txBody>
          <a:bodyPr vert="horz" wrap="square" lIns="91440" tIns="45720" rIns="91440" bIns="45720" anchor="ctr" anchorCtr="0" compatLnSpc="1">
            <a:normAutofit/>
          </a:bodyPr>
          <a:lstStyle/>
          <a:p>
            <a:pPr lvl="0"/>
            <a:r>
              <a:rPr lang="en-US" sz="3000" b="1"/>
              <a:t>Other conditions that can develop from chronic inflammation</a:t>
            </a:r>
          </a:p>
        </p:txBody>
      </p:sp>
      <p:sp>
        <p:nvSpPr>
          <p:cNvPr id="6" name="Content Placeholder 2">
            <a:extLst>
              <a:ext uri="{FF2B5EF4-FFF2-40B4-BE49-F238E27FC236}">
                <a16:creationId xmlns:a16="http://schemas.microsoft.com/office/drawing/2014/main" id="{B534BEC6-3AFD-BBF9-798B-9B4A1FB453C2}"/>
              </a:ext>
            </a:extLst>
          </p:cNvPr>
          <p:cNvSpPr txBox="1">
            <a:spLocks noGrp="1"/>
          </p:cNvSpPr>
          <p:nvPr>
            <p:ph idx="1"/>
          </p:nvPr>
        </p:nvSpPr>
        <p:spPr>
          <a:xfrm>
            <a:off x="7064078" y="2103120"/>
            <a:ext cx="4472924" cy="3931920"/>
          </a:xfrm>
          <a:prstGeom prst="rect">
            <a:avLst/>
          </a:prstGeom>
          <a:noFill/>
          <a:ln>
            <a:noFill/>
          </a:ln>
        </p:spPr>
        <p:txBody>
          <a:bodyPr vert="horz" wrap="square" lIns="91440" tIns="45720" rIns="91440" bIns="45720" anchor="t" anchorCtr="0" compatLnSpc="1">
            <a:normAutofit fontScale="92500" lnSpcReduction="10000"/>
          </a:bodyPr>
          <a:lstStyle/>
          <a:p>
            <a:pPr lvl="0"/>
            <a:r>
              <a:rPr lang="en-US"/>
              <a:t>Endometriosis</a:t>
            </a:r>
          </a:p>
          <a:p>
            <a:pPr lvl="0"/>
            <a:r>
              <a:rPr lang="en-US"/>
              <a:t>Inflammatory bowel disease</a:t>
            </a:r>
          </a:p>
          <a:p>
            <a:pPr lvl="0"/>
            <a:r>
              <a:rPr lang="en-US"/>
              <a:t>Diabetes</a:t>
            </a:r>
          </a:p>
          <a:p>
            <a:pPr lvl="0"/>
            <a:r>
              <a:rPr lang="en-US"/>
              <a:t>Asthma</a:t>
            </a:r>
          </a:p>
          <a:p>
            <a:pPr lvl="0"/>
            <a:r>
              <a:rPr lang="en-US"/>
              <a:t>Rheumatoid arthritis</a:t>
            </a:r>
          </a:p>
          <a:p>
            <a:pPr lvl="0"/>
            <a:r>
              <a:rPr lang="en-US"/>
              <a:t>Cancer</a:t>
            </a:r>
          </a:p>
          <a:p>
            <a:pPr lvl="0"/>
            <a:r>
              <a:rPr lang="en-US"/>
              <a:t>Heart disease</a:t>
            </a:r>
          </a:p>
          <a:p>
            <a:pPr lvl="0"/>
            <a:r>
              <a:rPr lang="en-US"/>
              <a:t>Cognitive decline and dementia</a:t>
            </a:r>
          </a:p>
          <a:p>
            <a:pPr lvl="0"/>
            <a:r>
              <a:rPr lang="en-US"/>
              <a:t>Migraines?</a:t>
            </a:r>
          </a:p>
          <a:p>
            <a:pPr marL="0" lvl="0" indent="0">
              <a:buNone/>
            </a:pPr>
            <a:r>
              <a:rPr lang="en-US" sz="2600" b="1"/>
              <a:t>Exercise 3: what is your medical autobiography?</a:t>
            </a:r>
          </a:p>
          <a:p>
            <a:pPr lvl="0"/>
            <a:endParaRPr lang="en-US"/>
          </a:p>
        </p:txBody>
      </p:sp>
      <p:sp>
        <p:nvSpPr>
          <p:cNvPr id="7" name="Rectangle 12">
            <a:extLst>
              <a:ext uri="{FF2B5EF4-FFF2-40B4-BE49-F238E27FC236}">
                <a16:creationId xmlns:a16="http://schemas.microsoft.com/office/drawing/2014/main" id="{AD2508EC-2D9C-D188-AE6D-EC9D20DC861D}"/>
              </a:ext>
            </a:extLst>
          </p:cNvPr>
          <p:cNvSpPr>
            <a:spLocks noMove="1" noResize="1"/>
          </p:cNvSpPr>
          <p:nvPr/>
        </p:nvSpPr>
        <p:spPr>
          <a:xfrm>
            <a:off x="6769102" y="393365"/>
            <a:ext cx="5018208" cy="6035542"/>
          </a:xfrm>
          <a:prstGeom prst="rect">
            <a:avLst/>
          </a:prstGeom>
          <a:noFill/>
          <a:ln w="6345" cap="flat">
            <a:solidFill>
              <a:srgbClr val="404040"/>
            </a:solid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69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8D93-5359-BC20-05C4-96DBA7131C9E}"/>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Acknowledgements</a:t>
            </a:r>
          </a:p>
        </p:txBody>
      </p:sp>
      <p:sp>
        <p:nvSpPr>
          <p:cNvPr id="3" name="Content Placeholder 2">
            <a:extLst>
              <a:ext uri="{FF2B5EF4-FFF2-40B4-BE49-F238E27FC236}">
                <a16:creationId xmlns:a16="http://schemas.microsoft.com/office/drawing/2014/main" id="{60E6E145-618A-94A7-22F5-1F4BD2A35666}"/>
              </a:ext>
            </a:extLst>
          </p:cNvPr>
          <p:cNvSpPr txBox="1">
            <a:spLocks noGrp="1"/>
          </p:cNvSpPr>
          <p:nvPr>
            <p:ph idx="1"/>
          </p:nvPr>
        </p:nvSpPr>
        <p:spPr>
          <a:xfrm>
            <a:off x="1066803" y="2103120"/>
            <a:ext cx="10058400" cy="3931920"/>
          </a:xfrm>
          <a:prstGeom prst="rect">
            <a:avLst/>
          </a:prstGeom>
          <a:noFill/>
          <a:ln>
            <a:noFill/>
          </a:ln>
        </p:spPr>
        <p:txBody>
          <a:bodyPr vert="horz" wrap="square" lIns="91440" tIns="45720" rIns="91440" bIns="45720" anchor="t" anchorCtr="0" compatLnSpc="1">
            <a:normAutofit/>
          </a:bodyPr>
          <a:lstStyle/>
          <a:p>
            <a:pPr lvl="0"/>
            <a:r>
              <a:rPr lang="en-US" sz="3200" dirty="0"/>
              <a:t>Fresno Medical Society</a:t>
            </a:r>
            <a:endParaRPr lang="en-US" dirty="0"/>
          </a:p>
          <a:p>
            <a:pPr lvl="0"/>
            <a:r>
              <a:rPr lang="en-US" sz="3200" dirty="0"/>
              <a:t>Sierra Sacramento Valley Medical Society (Sam Mello, Lindsay </a:t>
            </a:r>
            <a:r>
              <a:rPr lang="en-US" sz="3200" dirty="0" err="1"/>
              <a:t>Coate</a:t>
            </a:r>
            <a:r>
              <a:rPr lang="en-US" sz="3200" dirty="0"/>
              <a:t>)</a:t>
            </a:r>
            <a:endParaRPr lang="en-US" dirty="0"/>
          </a:p>
          <a:p>
            <a:pPr lvl="0"/>
            <a:r>
              <a:rPr lang="en-US" sz="3200" dirty="0"/>
              <a:t>My patients who have been my best teachers as they shared and embarked in their recovery journey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648">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A4324A1-CFDD-24FD-6C1D-703D43D0184D}"/>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fontScale="90000"/>
          </a:bodyPr>
          <a:lstStyle/>
          <a:p>
            <a:pPr lvl="0"/>
            <a:r>
              <a:rPr lang="en-US" sz="4400" b="1"/>
              <a:t>Owning your vulnerabilities can be a source of unique insights and momentum.</a:t>
            </a:r>
          </a:p>
          <a:p>
            <a:pPr lvl="0"/>
            <a:endParaRPr lang="en-US" sz="4400"/>
          </a:p>
        </p:txBody>
      </p:sp>
      <p:sp>
        <p:nvSpPr>
          <p:cNvPr id="3" name="Subtitle 1">
            <a:extLst>
              <a:ext uri="{FF2B5EF4-FFF2-40B4-BE49-F238E27FC236}">
                <a16:creationId xmlns:a16="http://schemas.microsoft.com/office/drawing/2014/main" id="{E8D0EC98-D5BD-5547-9F5D-F91E8A8B92DC}"/>
              </a:ext>
            </a:extLst>
          </p:cNvPr>
          <p:cNvSpPr txBox="1">
            <a:spLocks noGrp="1"/>
          </p:cNvSpPr>
          <p:nvPr>
            <p:ph idx="1"/>
          </p:nvPr>
        </p:nvSpPr>
        <p:spPr>
          <a:xfrm>
            <a:off x="1066803" y="2103120"/>
            <a:ext cx="10058400" cy="3931920"/>
          </a:xfrm>
          <a:prstGeom prst="rect">
            <a:avLst/>
          </a:prstGeom>
          <a:noFill/>
          <a:ln>
            <a:noFill/>
          </a:ln>
        </p:spPr>
        <p:txBody>
          <a:bodyPr vert="horz" wrap="square" lIns="91440" tIns="45720" rIns="91440" bIns="45720" anchor="t" anchorCtr="0" compatLnSpc="1">
            <a:normAutofit/>
          </a:bodyPr>
          <a:lstStyle/>
          <a:p>
            <a:endParaRPr lang="en-US" dirty="0"/>
          </a:p>
        </p:txBody>
      </p:sp>
      <p:sp>
        <p:nvSpPr>
          <p:cNvPr id="4" name="Content Placeholder 2">
            <a:extLst>
              <a:ext uri="{FF2B5EF4-FFF2-40B4-BE49-F238E27FC236}">
                <a16:creationId xmlns:a16="http://schemas.microsoft.com/office/drawing/2014/main" id="{5CD258D3-1A7D-7A89-14F2-D3F6C706DC51}"/>
              </a:ext>
            </a:extLst>
          </p:cNvPr>
          <p:cNvSpPr txBox="1">
            <a:spLocks noGrp="1"/>
          </p:cNvSpPr>
          <p:nvPr>
            <p:ph type="body" idx="4294967295"/>
          </p:nvPr>
        </p:nvSpPr>
        <p:spPr>
          <a:xfrm>
            <a:off x="7437436" y="2103440"/>
            <a:ext cx="4754559" cy="3748089"/>
          </a:xfrm>
        </p:spPr>
        <p:txBody>
          <a:bodyPr>
            <a:noAutofit/>
          </a:bodyPr>
          <a:lstStyle/>
          <a:p>
            <a:pPr lvl="0"/>
            <a:r>
              <a:rPr lang="en-US" sz="3600"/>
              <a:t>Exercise 4:</a:t>
            </a:r>
          </a:p>
          <a:p>
            <a:pPr marL="0" lvl="0" indent="0">
              <a:buNone/>
            </a:pPr>
            <a:r>
              <a:rPr lang="en-US" sz="3600"/>
              <a:t>What are your obstacles to healing and self-care, and what are you planning to do to remove them?</a:t>
            </a:r>
          </a:p>
        </p:txBody>
      </p:sp>
      <p:pic>
        <p:nvPicPr>
          <p:cNvPr id="5" name="Picture 5">
            <a:extLst>
              <a:ext uri="{FF2B5EF4-FFF2-40B4-BE49-F238E27FC236}">
                <a16:creationId xmlns:a16="http://schemas.microsoft.com/office/drawing/2014/main" id="{565D9276-D966-40C9-1430-9DAF5324546F}"/>
              </a:ext>
            </a:extLst>
          </p:cNvPr>
          <p:cNvPicPr>
            <a:picLocks noChangeAspect="1"/>
          </p:cNvPicPr>
          <p:nvPr/>
        </p:nvPicPr>
        <p:blipFill>
          <a:blip r:embed="rId2"/>
          <a:stretch>
            <a:fillRect/>
          </a:stretch>
        </p:blipFill>
        <p:spPr>
          <a:xfrm>
            <a:off x="2724153" y="1907383"/>
            <a:ext cx="2743200" cy="4114800"/>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705">
    <p:bg>
      <p:bgPr>
        <a:solidFill>
          <a:srgbClr val="FFFFFF"/>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4DA3CC3-92D7-0686-763F-F13C7BAEBC0C}"/>
              </a:ext>
            </a:extLst>
          </p:cNvPr>
          <p:cNvSpPr>
            <a:spLocks noMove="1" noResize="1"/>
          </p:cNvSpPr>
          <p:nvPr/>
        </p:nvSpPr>
        <p:spPr>
          <a:xfrm>
            <a:off x="0" y="0"/>
            <a:ext cx="12191996" cy="6858000"/>
          </a:xfrm>
          <a:prstGeom prst="rect">
            <a:avLst/>
          </a:prstGeom>
          <a:solidFill>
            <a:srgbClr val="C7985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3" name="Title 1">
            <a:extLst>
              <a:ext uri="{FF2B5EF4-FFF2-40B4-BE49-F238E27FC236}">
                <a16:creationId xmlns:a16="http://schemas.microsoft.com/office/drawing/2014/main" id="{1EB0D147-24EB-05D3-312A-3717FC48AE01}"/>
              </a:ext>
            </a:extLst>
          </p:cNvPr>
          <p:cNvSpPr txBox="1">
            <a:spLocks noGrp="1"/>
          </p:cNvSpPr>
          <p:nvPr>
            <p:ph type="title"/>
          </p:nvPr>
        </p:nvSpPr>
        <p:spPr>
          <a:xfrm>
            <a:off x="8014999" y="642594"/>
            <a:ext cx="3732242" cy="1371600"/>
          </a:xfrm>
          <a:prstGeom prst="rect">
            <a:avLst/>
          </a:prstGeom>
          <a:noFill/>
          <a:ln>
            <a:noFill/>
          </a:ln>
        </p:spPr>
        <p:txBody>
          <a:bodyPr vert="horz" wrap="square" lIns="91440" tIns="45720" rIns="91440" bIns="45720" anchor="ctr" anchorCtr="0" compatLnSpc="1">
            <a:normAutofit/>
          </a:bodyPr>
          <a:lstStyle/>
          <a:p>
            <a:pPr lvl="0"/>
            <a:r>
              <a:rPr lang="en-US" sz="4400">
                <a:solidFill>
                  <a:srgbClr val="FFFFFF"/>
                </a:solidFill>
              </a:rPr>
              <a:t>Are you an empath?</a:t>
            </a:r>
          </a:p>
        </p:txBody>
      </p:sp>
      <p:sp>
        <p:nvSpPr>
          <p:cNvPr id="4" name="Rectangle 13">
            <a:extLst>
              <a:ext uri="{FF2B5EF4-FFF2-40B4-BE49-F238E27FC236}">
                <a16:creationId xmlns:a16="http://schemas.microsoft.com/office/drawing/2014/main" id="{F4D99BCC-87D2-C5AE-613B-0D1BB46A5D47}"/>
              </a:ext>
            </a:extLst>
          </p:cNvPr>
          <p:cNvSpPr>
            <a:spLocks noMove="1" noResize="1"/>
          </p:cNvSpPr>
          <p:nvPr/>
        </p:nvSpPr>
        <p:spPr>
          <a:xfrm>
            <a:off x="-1865" y="0"/>
            <a:ext cx="7536521"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5" name="Rectangle 15">
            <a:extLst>
              <a:ext uri="{FF2B5EF4-FFF2-40B4-BE49-F238E27FC236}">
                <a16:creationId xmlns:a16="http://schemas.microsoft.com/office/drawing/2014/main" id="{67A6A675-EA70-E147-E6B6-CD4B68ACEE74}"/>
              </a:ext>
            </a:extLst>
          </p:cNvPr>
          <p:cNvSpPr>
            <a:spLocks noMove="1" noResize="1"/>
          </p:cNvSpPr>
          <p:nvPr/>
        </p:nvSpPr>
        <p:spPr>
          <a:xfrm>
            <a:off x="417405" y="438537"/>
            <a:ext cx="6710187" cy="6002057"/>
          </a:xfrm>
          <a:prstGeom prst="rect">
            <a:avLst/>
          </a:prstGeom>
          <a:solidFill>
            <a:srgbClr val="E7E0C7"/>
          </a:solidFill>
          <a:ln cap="flat">
            <a:noFill/>
            <a:prstDash val="solid"/>
          </a:ln>
        </p:spPr>
        <p:txBody>
          <a:bodyPr lIns="0" tIns="0" rIns="0" bIns="0">
            <a:noAutofit/>
          </a:bodyPr>
          <a:lstStyle/>
          <a:p>
            <a:endParaRPr lang="en-US"/>
          </a:p>
        </p:txBody>
      </p:sp>
      <p:sp>
        <p:nvSpPr>
          <p:cNvPr id="6" name="Rectangle 17">
            <a:extLst>
              <a:ext uri="{FF2B5EF4-FFF2-40B4-BE49-F238E27FC236}">
                <a16:creationId xmlns:a16="http://schemas.microsoft.com/office/drawing/2014/main" id="{565453A5-80F9-AAF6-2276-3D6EE3DF986D}"/>
              </a:ext>
            </a:extLst>
          </p:cNvPr>
          <p:cNvSpPr>
            <a:spLocks noMove="1" noResize="1"/>
          </p:cNvSpPr>
          <p:nvPr/>
        </p:nvSpPr>
        <p:spPr>
          <a:xfrm>
            <a:off x="626281" y="650010"/>
            <a:ext cx="3367213" cy="3266026"/>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pic>
        <p:nvPicPr>
          <p:cNvPr id="7" name="Picture 4" descr="Text&#10;&#10;Description automatically generated">
            <a:extLst>
              <a:ext uri="{FF2B5EF4-FFF2-40B4-BE49-F238E27FC236}">
                <a16:creationId xmlns:a16="http://schemas.microsoft.com/office/drawing/2014/main" id="{E098EAF3-4B70-3680-0816-C8BC41F7F8EE}"/>
              </a:ext>
            </a:extLst>
          </p:cNvPr>
          <p:cNvPicPr>
            <a:picLocks noChangeAspect="1"/>
          </p:cNvPicPr>
          <p:nvPr/>
        </p:nvPicPr>
        <p:blipFill>
          <a:blip r:embed="rId2"/>
          <a:stretch>
            <a:fillRect/>
          </a:stretch>
        </p:blipFill>
        <p:spPr>
          <a:xfrm>
            <a:off x="848142" y="810880"/>
            <a:ext cx="2945337" cy="2945337"/>
          </a:xfrm>
          <a:prstGeom prst="rect">
            <a:avLst/>
          </a:prstGeom>
          <a:noFill/>
          <a:ln cap="flat">
            <a:noFill/>
          </a:ln>
        </p:spPr>
      </p:pic>
      <p:sp>
        <p:nvSpPr>
          <p:cNvPr id="8" name="Rectangle 19">
            <a:extLst>
              <a:ext uri="{FF2B5EF4-FFF2-40B4-BE49-F238E27FC236}">
                <a16:creationId xmlns:a16="http://schemas.microsoft.com/office/drawing/2014/main" id="{874F73D5-9F28-D7E8-B037-7AB4DF9A0067}"/>
              </a:ext>
            </a:extLst>
          </p:cNvPr>
          <p:cNvSpPr>
            <a:spLocks noMove="1" noResize="1"/>
          </p:cNvSpPr>
          <p:nvPr/>
        </p:nvSpPr>
        <p:spPr>
          <a:xfrm>
            <a:off x="4152948" y="650019"/>
            <a:ext cx="2765758" cy="2142695"/>
          </a:xfrm>
          <a:prstGeom prst="rect">
            <a:avLst/>
          </a:prstGeom>
          <a:solidFill>
            <a:srgbClr val="C7985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9" name="Rectangle 21">
            <a:extLst>
              <a:ext uri="{FF2B5EF4-FFF2-40B4-BE49-F238E27FC236}">
                <a16:creationId xmlns:a16="http://schemas.microsoft.com/office/drawing/2014/main" id="{470639B0-DA17-DF14-5D85-60DEC1F33954}"/>
              </a:ext>
            </a:extLst>
          </p:cNvPr>
          <p:cNvSpPr>
            <a:spLocks noMove="1" noResize="1"/>
          </p:cNvSpPr>
          <p:nvPr/>
        </p:nvSpPr>
        <p:spPr>
          <a:xfrm>
            <a:off x="626281" y="4088218"/>
            <a:ext cx="3376550" cy="2124855"/>
          </a:xfrm>
          <a:prstGeom prst="rect">
            <a:avLst/>
          </a:prstGeom>
          <a:solidFill>
            <a:srgbClr val="C7985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10" name="Rectangle 23">
            <a:extLst>
              <a:ext uri="{FF2B5EF4-FFF2-40B4-BE49-F238E27FC236}">
                <a16:creationId xmlns:a16="http://schemas.microsoft.com/office/drawing/2014/main" id="{E13B4098-0AD4-7B1C-6CE6-7D98A7EC5476}"/>
              </a:ext>
            </a:extLst>
          </p:cNvPr>
          <p:cNvSpPr>
            <a:spLocks noMove="1" noResize="1"/>
          </p:cNvSpPr>
          <p:nvPr/>
        </p:nvSpPr>
        <p:spPr>
          <a:xfrm>
            <a:off x="4152948" y="2947047"/>
            <a:ext cx="2765758" cy="3266026"/>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pic>
        <p:nvPicPr>
          <p:cNvPr id="11" name="Picture 5" descr="A picture containing diagram&#10;&#10;Description automatically generated">
            <a:extLst>
              <a:ext uri="{FF2B5EF4-FFF2-40B4-BE49-F238E27FC236}">
                <a16:creationId xmlns:a16="http://schemas.microsoft.com/office/drawing/2014/main" id="{D9795C2C-CED9-F25B-AF3A-3BA790832E5B}"/>
              </a:ext>
            </a:extLst>
          </p:cNvPr>
          <p:cNvPicPr>
            <a:picLocks noChangeAspect="1"/>
          </p:cNvPicPr>
          <p:nvPr/>
        </p:nvPicPr>
        <p:blipFill>
          <a:blip r:embed="rId3"/>
          <a:stretch>
            <a:fillRect/>
          </a:stretch>
        </p:blipFill>
        <p:spPr>
          <a:xfrm>
            <a:off x="4144902" y="3107414"/>
            <a:ext cx="2767715" cy="2803431"/>
          </a:xfrm>
          <a:prstGeom prst="rect">
            <a:avLst/>
          </a:prstGeom>
          <a:noFill/>
          <a:ln cap="flat">
            <a:noFill/>
          </a:ln>
        </p:spPr>
      </p:pic>
      <p:sp>
        <p:nvSpPr>
          <p:cNvPr id="12" name="Content Placeholder 8">
            <a:extLst>
              <a:ext uri="{FF2B5EF4-FFF2-40B4-BE49-F238E27FC236}">
                <a16:creationId xmlns:a16="http://schemas.microsoft.com/office/drawing/2014/main" id="{6BFAF5D7-0D0C-63B2-42F5-A6E63BBEE871}"/>
              </a:ext>
            </a:extLst>
          </p:cNvPr>
          <p:cNvSpPr txBox="1">
            <a:spLocks noGrp="1"/>
          </p:cNvSpPr>
          <p:nvPr>
            <p:ph idx="1"/>
          </p:nvPr>
        </p:nvSpPr>
        <p:spPr>
          <a:xfrm>
            <a:off x="8014999" y="2103120"/>
            <a:ext cx="3732242" cy="4109953"/>
          </a:xfrm>
          <a:prstGeom prst="rect">
            <a:avLst/>
          </a:prstGeom>
          <a:noFill/>
          <a:ln>
            <a:noFill/>
          </a:ln>
        </p:spPr>
        <p:txBody>
          <a:bodyPr vert="horz" wrap="square" lIns="91440" tIns="45720" rIns="91440" bIns="45720" anchor="t" anchorCtr="0" compatLnSpc="1">
            <a:normAutofit/>
          </a:bodyPr>
          <a:lstStyle/>
          <a:p>
            <a:pPr lvl="0"/>
            <a:endParaRPr lang="en-US">
              <a:solidFill>
                <a:srgbClr val="FFFFFF"/>
              </a:solidFill>
            </a:endParaRPr>
          </a:p>
          <a:p>
            <a:pPr lvl="0"/>
            <a:endParaRPr lang="en-US">
              <a:solidFill>
                <a:srgbClr val="FFFFFF"/>
              </a:solidFill>
            </a:endParaRPr>
          </a:p>
          <a:p>
            <a:pPr lvl="0"/>
            <a:r>
              <a:rPr lang="en-US" sz="2800">
                <a:solidFill>
                  <a:srgbClr val="FFFFFF"/>
                </a:solidFill>
              </a:rPr>
              <a:t>Time to learn boundary-setting</a:t>
            </a:r>
          </a:p>
          <a:p>
            <a:pPr lvl="0"/>
            <a:r>
              <a:rPr lang="en-US" sz="2800">
                <a:solidFill>
                  <a:srgbClr val="FFFFFF"/>
                </a:solidFill>
              </a:rPr>
              <a:t>Schedule your worry time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696">
    <p:bg>
      <p:bgPr>
        <a:solidFill>
          <a:srgbClr val="E7E0C7"/>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243E173-4B55-5E0F-B11E-0C7A5339E4A5}"/>
              </a:ext>
            </a:extLst>
          </p:cNvPr>
          <p:cNvSpPr>
            <a:spLocks noMove="1" noResize="1"/>
          </p:cNvSpPr>
          <p:nvPr/>
        </p:nvSpPr>
        <p:spPr>
          <a:xfrm>
            <a:off x="0" y="0"/>
            <a:ext cx="12191996" cy="6858000"/>
          </a:xfrm>
          <a:prstGeom prst="rect">
            <a:avLst/>
          </a:prstGeom>
          <a:solidFill>
            <a:srgbClr val="E7E0C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3" name="Rectangle 9">
            <a:extLst>
              <a:ext uri="{FF2B5EF4-FFF2-40B4-BE49-F238E27FC236}">
                <a16:creationId xmlns:a16="http://schemas.microsoft.com/office/drawing/2014/main" id="{D8C8C8D1-3278-52B1-ADEE-8E28F93A840E}"/>
              </a:ext>
            </a:extLst>
          </p:cNvPr>
          <p:cNvSpPr>
            <a:spLocks noMove="1" noResize="1"/>
          </p:cNvSpPr>
          <p:nvPr/>
        </p:nvSpPr>
        <p:spPr>
          <a:xfrm>
            <a:off x="0" y="0"/>
            <a:ext cx="12191996" cy="6858000"/>
          </a:xfrm>
          <a:prstGeom prst="rect">
            <a:avLst/>
          </a:prstGeom>
          <a:blipFill>
            <a:blip r:embed="rId2">
              <a:alphaModFix amt="40000"/>
            </a:blip>
            <a:tile sx="85657" sy="85657" algn="tl"/>
          </a:blipFill>
          <a:ln cap="flat">
            <a:noFill/>
            <a:prstDash val="solid"/>
          </a:ln>
        </p:spPr>
        <p:txBody>
          <a:bodyPr lIns="0" tIns="0" rIns="0" bIns="0">
            <a:noAutofit/>
          </a:bodyPr>
          <a:lstStyle/>
          <a:p>
            <a:endParaRPr lang="en-US"/>
          </a:p>
        </p:txBody>
      </p:sp>
      <p:sp>
        <p:nvSpPr>
          <p:cNvPr id="4" name="Rectangle 11">
            <a:extLst>
              <a:ext uri="{FF2B5EF4-FFF2-40B4-BE49-F238E27FC236}">
                <a16:creationId xmlns:a16="http://schemas.microsoft.com/office/drawing/2014/main" id="{6B3AC40B-8F6C-8EAB-4219-D73DC79CD211}"/>
              </a:ext>
            </a:extLst>
          </p:cNvPr>
          <p:cNvSpPr>
            <a:spLocks noMove="1" noResize="1"/>
          </p:cNvSpPr>
          <p:nvPr/>
        </p:nvSpPr>
        <p:spPr>
          <a:xfrm>
            <a:off x="3201149" y="457200"/>
            <a:ext cx="8533647" cy="5943600"/>
          </a:xfrm>
          <a:prstGeom prst="rect">
            <a:avLst/>
          </a:prstGeom>
          <a:solidFill>
            <a:srgbClr val="FFFFFF"/>
          </a:solidFill>
          <a:ln cap="flat">
            <a:noFill/>
            <a:prstDash val="solid"/>
          </a:ln>
          <a:effectLst>
            <a:outerShdw dir="16200000" algn="tl">
              <a:srgbClr val="000000">
                <a:alpha val="66000"/>
              </a:srgbClr>
            </a:outerShdw>
          </a:effectLst>
        </p:spPr>
        <p:txBody>
          <a:bodyPr lIns="0" tIns="0" rIns="0" bIns="0">
            <a:noAutofit/>
          </a:bodyPr>
          <a:lstStyle/>
          <a:p>
            <a:endParaRPr lang="en-US"/>
          </a:p>
        </p:txBody>
      </p:sp>
      <p:sp>
        <p:nvSpPr>
          <p:cNvPr id="5" name="Rectangle 13">
            <a:extLst>
              <a:ext uri="{FF2B5EF4-FFF2-40B4-BE49-F238E27FC236}">
                <a16:creationId xmlns:a16="http://schemas.microsoft.com/office/drawing/2014/main" id="{F77939FE-F804-3E45-3821-1E44F29C25EE}"/>
              </a:ext>
            </a:extLst>
          </p:cNvPr>
          <p:cNvSpPr>
            <a:spLocks noMove="1" noResize="1"/>
          </p:cNvSpPr>
          <p:nvPr/>
        </p:nvSpPr>
        <p:spPr>
          <a:xfrm>
            <a:off x="3372462" y="621792"/>
            <a:ext cx="8198775" cy="5614416"/>
          </a:xfrm>
          <a:prstGeom prst="rect">
            <a:avLst/>
          </a:prstGeom>
          <a:noFill/>
          <a:ln cap="flat">
            <a:noFill/>
            <a:prstDash val="solid"/>
          </a:ln>
        </p:spPr>
        <p:txBody>
          <a:bodyPr lIns="0" tIns="0" rIns="0" bIns="0">
            <a:noAutofit/>
          </a:bodyPr>
          <a:lstStyle/>
          <a:p>
            <a:endParaRPr lang="en-US"/>
          </a:p>
        </p:txBody>
      </p:sp>
      <p:sp>
        <p:nvSpPr>
          <p:cNvPr id="6" name="Title 1">
            <a:extLst>
              <a:ext uri="{FF2B5EF4-FFF2-40B4-BE49-F238E27FC236}">
                <a16:creationId xmlns:a16="http://schemas.microsoft.com/office/drawing/2014/main" id="{DD36F6B3-D01F-267A-EFDC-9D407566A077}"/>
              </a:ext>
            </a:extLst>
          </p:cNvPr>
          <p:cNvSpPr txBox="1">
            <a:spLocks noGrp="1"/>
          </p:cNvSpPr>
          <p:nvPr>
            <p:ph type="title"/>
          </p:nvPr>
        </p:nvSpPr>
        <p:spPr>
          <a:xfrm>
            <a:off x="3844613" y="881207"/>
            <a:ext cx="7417923" cy="1517035"/>
          </a:xfrm>
          <a:prstGeom prst="rect">
            <a:avLst/>
          </a:prstGeom>
          <a:noFill/>
          <a:ln>
            <a:noFill/>
          </a:ln>
        </p:spPr>
        <p:txBody>
          <a:bodyPr vert="horz" wrap="square" lIns="91440" tIns="45720" rIns="91440" bIns="45720" anchor="ctr" anchorCtr="0" compatLnSpc="1">
            <a:normAutofit/>
          </a:bodyPr>
          <a:lstStyle/>
          <a:p>
            <a:pPr lvl="0"/>
            <a:r>
              <a:rPr lang="en-US">
                <a:solidFill>
                  <a:srgbClr val="404040"/>
                </a:solidFill>
              </a:rPr>
              <a:t>You are an overcomer, a self-healer</a:t>
            </a:r>
          </a:p>
        </p:txBody>
      </p:sp>
      <p:sp>
        <p:nvSpPr>
          <p:cNvPr id="7" name="Content Placeholder 2">
            <a:extLst>
              <a:ext uri="{FF2B5EF4-FFF2-40B4-BE49-F238E27FC236}">
                <a16:creationId xmlns:a16="http://schemas.microsoft.com/office/drawing/2014/main" id="{7788B669-3C25-39C8-FA2E-DE270FAFD1AD}"/>
              </a:ext>
            </a:extLst>
          </p:cNvPr>
          <p:cNvSpPr txBox="1">
            <a:spLocks noGrp="1"/>
          </p:cNvSpPr>
          <p:nvPr>
            <p:ph idx="1"/>
          </p:nvPr>
        </p:nvSpPr>
        <p:spPr>
          <a:xfrm>
            <a:off x="3844613" y="2626842"/>
            <a:ext cx="7245102" cy="3131774"/>
          </a:xfrm>
          <a:prstGeom prst="rect">
            <a:avLst/>
          </a:prstGeom>
          <a:noFill/>
          <a:ln>
            <a:noFill/>
          </a:ln>
        </p:spPr>
        <p:txBody>
          <a:bodyPr vert="horz" wrap="square" lIns="91440" tIns="45720" rIns="91440" bIns="45720" anchor="t" anchorCtr="0" compatLnSpc="1">
            <a:normAutofit fontScale="92500" lnSpcReduction="20000"/>
          </a:bodyPr>
          <a:lstStyle/>
          <a:p>
            <a:pPr lvl="0">
              <a:lnSpc>
                <a:spcPct val="90000"/>
              </a:lnSpc>
            </a:pPr>
            <a:r>
              <a:rPr lang="en-US" sz="2400" b="1" dirty="0">
                <a:solidFill>
                  <a:srgbClr val="404040"/>
                </a:solidFill>
                <a:latin typeface="Times New Roman"/>
                <a:cs typeface="Times New Roman"/>
              </a:rPr>
              <a:t>Exercise 5: What obstacles have you overcome?</a:t>
            </a:r>
            <a:endParaRPr lang="en-US" sz="2400" b="1" dirty="0">
              <a:solidFill>
                <a:srgbClr val="404040"/>
              </a:solidFill>
              <a:cs typeface="Times New Roman"/>
            </a:endParaRPr>
          </a:p>
          <a:p>
            <a:pPr lvl="0">
              <a:lnSpc>
                <a:spcPct val="90000"/>
              </a:lnSpc>
            </a:pPr>
            <a:endParaRPr lang="en-US" sz="1500" dirty="0">
              <a:solidFill>
                <a:srgbClr val="404040"/>
              </a:solidFill>
              <a:latin typeface="Times New Roman"/>
              <a:cs typeface="Times New Roman"/>
            </a:endParaRPr>
          </a:p>
          <a:p>
            <a:pPr lvl="0">
              <a:lnSpc>
                <a:spcPct val="90000"/>
              </a:lnSpc>
            </a:pPr>
            <a:r>
              <a:rPr lang="en-US" sz="1700" dirty="0">
                <a:solidFill>
                  <a:srgbClr val="404040"/>
                </a:solidFill>
                <a:latin typeface="Times New Roman"/>
                <a:cs typeface="Times New Roman"/>
              </a:rPr>
              <a:t>Add to your biography: </a:t>
            </a:r>
          </a:p>
          <a:p>
            <a:pPr lvl="1">
              <a:lnSpc>
                <a:spcPct val="90000"/>
              </a:lnSpc>
            </a:pPr>
            <a:r>
              <a:rPr lang="en-US" sz="1700" dirty="0">
                <a:solidFill>
                  <a:srgbClr val="404040"/>
                </a:solidFill>
                <a:latin typeface="Times New Roman"/>
                <a:cs typeface="Times New Roman"/>
              </a:rPr>
              <a:t>What illnesses have you experienced? Are they correlated to prior toxic stress?</a:t>
            </a:r>
          </a:p>
          <a:p>
            <a:pPr lvl="1">
              <a:lnSpc>
                <a:spcPct val="90000"/>
              </a:lnSpc>
            </a:pPr>
            <a:r>
              <a:rPr lang="en-US" sz="1700" dirty="0">
                <a:solidFill>
                  <a:srgbClr val="404040"/>
                </a:solidFill>
                <a:latin typeface="Times New Roman"/>
                <a:cs typeface="Times New Roman"/>
              </a:rPr>
              <a:t>What is the next chapter? Imagine, believe, and it can materialize (thoughts are our environment)</a:t>
            </a:r>
          </a:p>
          <a:p>
            <a:pPr lvl="1">
              <a:lnSpc>
                <a:spcPct val="90000"/>
              </a:lnSpc>
            </a:pPr>
            <a:endParaRPr lang="en-US" sz="1700" dirty="0">
              <a:solidFill>
                <a:srgbClr val="404040"/>
              </a:solidFill>
              <a:latin typeface="Times New Roman"/>
              <a:cs typeface="Times New Roman"/>
            </a:endParaRPr>
          </a:p>
          <a:p>
            <a:pPr marL="274320" lvl="1" indent="0">
              <a:lnSpc>
                <a:spcPct val="90000"/>
              </a:lnSpc>
              <a:buNone/>
            </a:pPr>
            <a:r>
              <a:rPr lang="en-US" sz="1700" dirty="0">
                <a:solidFill>
                  <a:srgbClr val="404040"/>
                </a:solidFill>
                <a:latin typeface="Times New Roman"/>
                <a:cs typeface="Times New Roman"/>
              </a:rPr>
              <a:t>Ongoing self-care plan:</a:t>
            </a:r>
            <a:endParaRPr lang="en-US" sz="1700" dirty="0">
              <a:solidFill>
                <a:srgbClr val="404040"/>
              </a:solidFill>
              <a:cs typeface="Times New Roman"/>
            </a:endParaRPr>
          </a:p>
          <a:p>
            <a:pPr marL="274320" lvl="1" indent="0">
              <a:lnSpc>
                <a:spcPct val="90000"/>
              </a:lnSpc>
              <a:buNone/>
            </a:pPr>
            <a:r>
              <a:rPr lang="en-US" sz="1700" dirty="0">
                <a:solidFill>
                  <a:srgbClr val="404040"/>
                </a:solidFill>
                <a:latin typeface="Times New Roman"/>
                <a:cs typeface="Times New Roman"/>
              </a:rPr>
              <a:t>    Allow yourself to fall apart without beating yourself up. Just recognize that you are falling apart, and do it well! (“sit with the pieces, in kintsugi)</a:t>
            </a:r>
            <a:endParaRPr lang="en-US" sz="1700" dirty="0">
              <a:solidFill>
                <a:srgbClr val="404040"/>
              </a:solidFill>
            </a:endParaRPr>
          </a:p>
          <a:p>
            <a:pPr lvl="1">
              <a:lnSpc>
                <a:spcPct val="90000"/>
              </a:lnSpc>
            </a:pPr>
            <a:r>
              <a:rPr lang="en-US" sz="1700" dirty="0">
                <a:solidFill>
                  <a:srgbClr val="404040"/>
                </a:solidFill>
                <a:latin typeface="Times New Roman"/>
                <a:cs typeface="Times New Roman"/>
              </a:rPr>
              <a:t>Practice RAIN</a:t>
            </a:r>
          </a:p>
          <a:p>
            <a:pPr lvl="1">
              <a:lnSpc>
                <a:spcPct val="90000"/>
              </a:lnSpc>
            </a:pPr>
            <a:r>
              <a:rPr lang="en-US" sz="1700" dirty="0">
                <a:solidFill>
                  <a:srgbClr val="404040"/>
                </a:solidFill>
                <a:latin typeface="Times New Roman"/>
                <a:cs typeface="Times New Roman"/>
              </a:rPr>
              <a:t>Celebrate the small stuff and emphasize meaning</a:t>
            </a:r>
          </a:p>
          <a:p>
            <a:pPr lvl="0">
              <a:lnSpc>
                <a:spcPct val="90000"/>
              </a:lnSpc>
            </a:pPr>
            <a:endParaRPr lang="en-US" sz="1500" dirty="0">
              <a:solidFill>
                <a:srgbClr val="404040"/>
              </a:solidFill>
              <a:latin typeface="Times New Roman"/>
              <a:cs typeface="Times New Roman"/>
            </a:endParaRPr>
          </a:p>
        </p:txBody>
      </p:sp>
      <p:pic>
        <p:nvPicPr>
          <p:cNvPr id="8" name="Picture 7">
            <a:extLst>
              <a:ext uri="{FF2B5EF4-FFF2-40B4-BE49-F238E27FC236}">
                <a16:creationId xmlns:a16="http://schemas.microsoft.com/office/drawing/2014/main" id="{AC01CB4E-0270-98A1-FC5C-8437127BBC7E}"/>
              </a:ext>
            </a:extLst>
          </p:cNvPr>
          <p:cNvPicPr>
            <a:picLocks noChangeAspect="1"/>
          </p:cNvPicPr>
          <p:nvPr/>
        </p:nvPicPr>
        <p:blipFill>
          <a:blip r:embed="rId3"/>
          <a:stretch>
            <a:fillRect/>
          </a:stretch>
        </p:blipFill>
        <p:spPr>
          <a:xfrm>
            <a:off x="238952" y="3491135"/>
            <a:ext cx="3605661" cy="240377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654">
    <p:bg>
      <p:bgPr>
        <a:solidFill>
          <a:srgbClr val="FFFFFF"/>
        </a:solidFill>
        <a:effectLst/>
      </p:bgPr>
    </p:bg>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9CF9EA0A-FA61-18B2-DC73-FC54DC1AA120}"/>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pic>
        <p:nvPicPr>
          <p:cNvPr id="3" name="Content Placeholder 6">
            <a:extLst>
              <a:ext uri="{FF2B5EF4-FFF2-40B4-BE49-F238E27FC236}">
                <a16:creationId xmlns:a16="http://schemas.microsoft.com/office/drawing/2014/main" id="{11AF55EA-5C40-9F61-E100-92FDD40A0A0F}"/>
              </a:ext>
            </a:extLst>
          </p:cNvPr>
          <p:cNvPicPr>
            <a:picLocks noChangeAspect="1"/>
          </p:cNvPicPr>
          <p:nvPr/>
        </p:nvPicPr>
        <p:blipFill>
          <a:blip r:embed="rId2"/>
          <a:srcRect r="894" b="1"/>
          <a:stretch>
            <a:fillRect/>
          </a:stretch>
        </p:blipFill>
        <p:spPr>
          <a:xfrm>
            <a:off x="727652" y="727624"/>
            <a:ext cx="5367162" cy="5415552"/>
          </a:xfrm>
          <a:prstGeom prst="rect">
            <a:avLst/>
          </a:prstGeom>
          <a:noFill/>
          <a:ln cap="flat">
            <a:noFill/>
          </a:ln>
        </p:spPr>
      </p:pic>
      <p:sp>
        <p:nvSpPr>
          <p:cNvPr id="4" name="Rectangle 15">
            <a:extLst>
              <a:ext uri="{FF2B5EF4-FFF2-40B4-BE49-F238E27FC236}">
                <a16:creationId xmlns:a16="http://schemas.microsoft.com/office/drawing/2014/main" id="{41CFB2DA-72D9-485E-6D9B-4EA437485432}"/>
              </a:ext>
            </a:extLst>
          </p:cNvPr>
          <p:cNvSpPr>
            <a:spLocks noMove="1" noResize="1"/>
          </p:cNvSpPr>
          <p:nvPr/>
        </p:nvSpPr>
        <p:spPr>
          <a:xfrm>
            <a:off x="6621270" y="255099"/>
            <a:ext cx="5342135" cy="6361599"/>
          </a:xfrm>
          <a:prstGeom prst="rect">
            <a:avLst/>
          </a:prstGeom>
          <a:solidFill>
            <a:srgbClr val="E7E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5" name="Title 3">
            <a:extLst>
              <a:ext uri="{FF2B5EF4-FFF2-40B4-BE49-F238E27FC236}">
                <a16:creationId xmlns:a16="http://schemas.microsoft.com/office/drawing/2014/main" id="{C722463F-264C-2E44-65D7-2A91CE911E2A}"/>
              </a:ext>
            </a:extLst>
          </p:cNvPr>
          <p:cNvSpPr txBox="1">
            <a:spLocks noGrp="1"/>
          </p:cNvSpPr>
          <p:nvPr>
            <p:ph type="title"/>
          </p:nvPr>
        </p:nvSpPr>
        <p:spPr>
          <a:xfrm>
            <a:off x="7064078" y="642594"/>
            <a:ext cx="4472924" cy="1371600"/>
          </a:xfrm>
          <a:prstGeom prst="rect">
            <a:avLst/>
          </a:prstGeom>
          <a:noFill/>
          <a:ln>
            <a:noFill/>
          </a:ln>
        </p:spPr>
        <p:txBody>
          <a:bodyPr vert="horz" wrap="square" lIns="91440" tIns="45720" rIns="91440" bIns="45720" anchor="ctr" anchorCtr="0" compatLnSpc="1">
            <a:normAutofit/>
          </a:bodyPr>
          <a:lstStyle/>
          <a:p>
            <a:pPr lvl="0"/>
            <a:r>
              <a:rPr lang="en-US" sz="4400"/>
              <a:t>RAIN </a:t>
            </a:r>
          </a:p>
        </p:txBody>
      </p:sp>
      <p:sp>
        <p:nvSpPr>
          <p:cNvPr id="6" name="Content Placeholder 10">
            <a:extLst>
              <a:ext uri="{FF2B5EF4-FFF2-40B4-BE49-F238E27FC236}">
                <a16:creationId xmlns:a16="http://schemas.microsoft.com/office/drawing/2014/main" id="{4AFE7308-B4E0-1D8D-D366-76862853FC75}"/>
              </a:ext>
            </a:extLst>
          </p:cNvPr>
          <p:cNvSpPr txBox="1">
            <a:spLocks noGrp="1"/>
          </p:cNvSpPr>
          <p:nvPr>
            <p:ph idx="1"/>
          </p:nvPr>
        </p:nvSpPr>
        <p:spPr>
          <a:xfrm>
            <a:off x="7064078" y="2103120"/>
            <a:ext cx="4472924" cy="3931920"/>
          </a:xfrm>
          <a:prstGeom prst="rect">
            <a:avLst/>
          </a:prstGeom>
          <a:noFill/>
          <a:ln>
            <a:noFill/>
          </a:ln>
        </p:spPr>
        <p:txBody>
          <a:bodyPr vert="horz" wrap="square" lIns="91440" tIns="45720" rIns="91440" bIns="45720" anchor="t" anchorCtr="0" compatLnSpc="1">
            <a:normAutofit fontScale="85000" lnSpcReduction="20000"/>
          </a:bodyPr>
          <a:lstStyle/>
          <a:p>
            <a:pPr lvl="0"/>
            <a:endParaRPr lang="en-US"/>
          </a:p>
          <a:p>
            <a:pPr lvl="0"/>
            <a:endParaRPr lang="en-US"/>
          </a:p>
          <a:p>
            <a:pPr lvl="0"/>
            <a:endParaRPr lang="en-US" sz="3200"/>
          </a:p>
          <a:p>
            <a:pPr lvl="0"/>
            <a:endParaRPr lang="en-US" sz="3200"/>
          </a:p>
          <a:p>
            <a:pPr lvl="0"/>
            <a:endParaRPr lang="en-US" sz="3200"/>
          </a:p>
          <a:p>
            <a:pPr lvl="0"/>
            <a:endParaRPr lang="en-US" sz="3200"/>
          </a:p>
          <a:p>
            <a:pPr lvl="0"/>
            <a:endParaRPr lang="en-US" sz="3200"/>
          </a:p>
          <a:p>
            <a:pPr lvl="0"/>
            <a:endParaRPr lang="en-US" sz="3200"/>
          </a:p>
          <a:p>
            <a:pPr marL="0" lvl="0" indent="0">
              <a:buNone/>
            </a:pPr>
            <a:r>
              <a:rPr lang="en-US" sz="3200"/>
              <a:t>Tara Brach</a:t>
            </a:r>
          </a:p>
        </p:txBody>
      </p:sp>
      <p:sp>
        <p:nvSpPr>
          <p:cNvPr id="7" name="Rectangle 17">
            <a:extLst>
              <a:ext uri="{FF2B5EF4-FFF2-40B4-BE49-F238E27FC236}">
                <a16:creationId xmlns:a16="http://schemas.microsoft.com/office/drawing/2014/main" id="{9724A5D6-C27A-C666-8E68-D1D7FEF00933}"/>
              </a:ext>
            </a:extLst>
          </p:cNvPr>
          <p:cNvSpPr>
            <a:spLocks noMove="1" noResize="1"/>
          </p:cNvSpPr>
          <p:nvPr/>
        </p:nvSpPr>
        <p:spPr>
          <a:xfrm>
            <a:off x="6769102" y="393365"/>
            <a:ext cx="5018208" cy="6035542"/>
          </a:xfrm>
          <a:prstGeom prst="rect">
            <a:avLst/>
          </a:prstGeom>
          <a:noFill/>
          <a:ln w="6345" cap="flat">
            <a:solidFill>
              <a:srgbClr val="404040"/>
            </a:solid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pic>
        <p:nvPicPr>
          <p:cNvPr id="8" name="Picture 8" descr="A close - up of a person smiling&#10;&#10;Description automatically generated">
            <a:extLst>
              <a:ext uri="{FF2B5EF4-FFF2-40B4-BE49-F238E27FC236}">
                <a16:creationId xmlns:a16="http://schemas.microsoft.com/office/drawing/2014/main" id="{6B8AB4F3-E9D0-DDBD-61AE-B4DB855E191C}"/>
              </a:ext>
            </a:extLst>
          </p:cNvPr>
          <p:cNvPicPr>
            <a:picLocks noChangeAspect="1"/>
          </p:cNvPicPr>
          <p:nvPr/>
        </p:nvPicPr>
        <p:blipFill>
          <a:blip r:embed="rId3"/>
          <a:stretch>
            <a:fillRect/>
          </a:stretch>
        </p:blipFill>
        <p:spPr>
          <a:xfrm>
            <a:off x="7064078" y="1530403"/>
            <a:ext cx="3810003" cy="3810003"/>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70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A8B7-116B-5171-7403-F2271194CE44}"/>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Seven action steps to help you heal </a:t>
            </a:r>
            <a:br>
              <a:rPr lang="en-US"/>
            </a:br>
            <a:r>
              <a:rPr lang="en-US" sz="2800"/>
              <a:t>(Christiane Northrup, MD)</a:t>
            </a:r>
          </a:p>
        </p:txBody>
      </p:sp>
      <p:sp>
        <p:nvSpPr>
          <p:cNvPr id="3" name="Content Placeholder 2">
            <a:extLst>
              <a:ext uri="{FF2B5EF4-FFF2-40B4-BE49-F238E27FC236}">
                <a16:creationId xmlns:a16="http://schemas.microsoft.com/office/drawing/2014/main" id="{0F859417-7EB5-8DBF-AF44-63098F7CEA74}"/>
              </a:ext>
            </a:extLst>
          </p:cNvPr>
          <p:cNvSpPr txBox="1">
            <a:spLocks noGrp="1"/>
          </p:cNvSpPr>
          <p:nvPr>
            <p:ph idx="1"/>
          </p:nvPr>
        </p:nvSpPr>
        <p:spPr>
          <a:xfrm>
            <a:off x="1066803" y="2103120"/>
            <a:ext cx="10058400" cy="3931920"/>
          </a:xfrm>
          <a:prstGeom prst="rect">
            <a:avLst/>
          </a:prstGeom>
          <a:noFill/>
          <a:ln>
            <a:noFill/>
          </a:ln>
        </p:spPr>
        <p:txBody>
          <a:bodyPr vert="horz" wrap="square" lIns="91440" tIns="45720" rIns="91440" bIns="45720" anchor="t" anchorCtr="0" compatLnSpc="1">
            <a:normAutofit/>
          </a:bodyPr>
          <a:lstStyle/>
          <a:p>
            <a:pPr lvl="0"/>
            <a:r>
              <a:rPr lang="en-US" sz="2800"/>
              <a:t>1. Uncover and update your legacy</a:t>
            </a:r>
          </a:p>
          <a:p>
            <a:pPr lvl="0"/>
            <a:r>
              <a:rPr lang="en-US" sz="2800"/>
              <a:t>2. Sort through your beliefs</a:t>
            </a:r>
          </a:p>
          <a:p>
            <a:pPr lvl="0"/>
            <a:r>
              <a:rPr lang="en-US" sz="2800"/>
              <a:t>3. Change your relationship with time</a:t>
            </a:r>
          </a:p>
          <a:p>
            <a:pPr lvl="0"/>
            <a:r>
              <a:rPr lang="en-US" sz="2800"/>
              <a:t>4. Respect and release your emotions</a:t>
            </a:r>
          </a:p>
          <a:p>
            <a:pPr lvl="0"/>
            <a:r>
              <a:rPr lang="en-US" sz="2800"/>
              <a:t>5. Learn to listen to your body</a:t>
            </a:r>
          </a:p>
          <a:p>
            <a:pPr lvl="0"/>
            <a:r>
              <a:rPr lang="en-US" sz="2800"/>
              <a:t>6. Understand that you are not your genes</a:t>
            </a:r>
          </a:p>
          <a:p>
            <a:pPr lvl="0"/>
            <a:r>
              <a:rPr lang="en-US" sz="2800"/>
              <a:t>7. Acknowledge a higher power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66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617E-78ED-6297-D1D8-98B9408281F7}"/>
              </a:ext>
            </a:extLst>
          </p:cNvPr>
          <p:cNvSpPr txBox="1">
            <a:spLocks noGrp="1"/>
          </p:cNvSpPr>
          <p:nvPr>
            <p:ph type="title"/>
          </p:nvPr>
        </p:nvSpPr>
        <p:spPr>
          <a:xfrm>
            <a:off x="1077382" y="960092"/>
            <a:ext cx="10047820" cy="1054102"/>
          </a:xfrm>
          <a:prstGeom prst="rect">
            <a:avLst/>
          </a:prstGeom>
          <a:noFill/>
          <a:ln>
            <a:noFill/>
          </a:ln>
        </p:spPr>
        <p:txBody>
          <a:bodyPr vert="horz" wrap="square" lIns="91440" tIns="45720" rIns="91440" bIns="45720" anchor="ctr" anchorCtr="0" compatLnSpc="1">
            <a:normAutofit fontScale="90000"/>
          </a:bodyPr>
          <a:lstStyle/>
          <a:p>
            <a:pPr lvl="0"/>
            <a:r>
              <a:rPr lang="en-US"/>
              <a:t>Self-care and Resilience: ten themes</a:t>
            </a:r>
            <a:br>
              <a:rPr lang="en-US"/>
            </a:br>
            <a:r>
              <a:rPr lang="en-US" sz="2400"/>
              <a:t>(Southwick &amp; Charney, 2018)</a:t>
            </a:r>
          </a:p>
          <a:p>
            <a:pPr lvl="0"/>
            <a:endParaRPr lang="en-US"/>
          </a:p>
        </p:txBody>
      </p:sp>
      <p:sp>
        <p:nvSpPr>
          <p:cNvPr id="3" name="Content Placeholder 3">
            <a:extLst>
              <a:ext uri="{FF2B5EF4-FFF2-40B4-BE49-F238E27FC236}">
                <a16:creationId xmlns:a16="http://schemas.microsoft.com/office/drawing/2014/main" id="{A72FF4E0-F405-50DE-3586-19738157CD9A}"/>
              </a:ext>
            </a:extLst>
          </p:cNvPr>
          <p:cNvSpPr txBox="1">
            <a:spLocks noGrp="1"/>
          </p:cNvSpPr>
          <p:nvPr>
            <p:ph idx="1"/>
          </p:nvPr>
        </p:nvSpPr>
        <p:spPr>
          <a:xfrm>
            <a:off x="1066803" y="2103120"/>
            <a:ext cx="4754880" cy="3749039"/>
          </a:xfrm>
        </p:spPr>
        <p:txBody>
          <a:bodyPr>
            <a:normAutofit lnSpcReduction="10000"/>
          </a:bodyPr>
          <a:lstStyle/>
          <a:p>
            <a:pPr marL="0" lvl="0" indent="0">
              <a:buNone/>
            </a:pPr>
            <a:r>
              <a:rPr lang="en-US" sz="2400"/>
              <a:t>1-Resilient role models </a:t>
            </a:r>
            <a:r>
              <a:rPr lang="en-US" sz="2400">
                <a:solidFill>
                  <a:srgbClr val="0070C0"/>
                </a:solidFill>
              </a:rPr>
              <a:t>(vicarious resilience)</a:t>
            </a:r>
            <a:endParaRPr lang="en-US" sz="2400"/>
          </a:p>
          <a:p>
            <a:pPr marL="0" lvl="0" indent="0">
              <a:buNone/>
            </a:pPr>
            <a:r>
              <a:rPr lang="en-US" sz="2400"/>
              <a:t>2-Positive emotions </a:t>
            </a:r>
            <a:r>
              <a:rPr lang="en-US" sz="2400">
                <a:solidFill>
                  <a:srgbClr val="0070C0"/>
                </a:solidFill>
              </a:rPr>
              <a:t>(practice compassion, reframing, list of joys)</a:t>
            </a:r>
          </a:p>
          <a:p>
            <a:pPr marL="0" lvl="0" indent="0">
              <a:buNone/>
            </a:pPr>
            <a:r>
              <a:rPr lang="en-US" sz="2400"/>
              <a:t>3-Emotion regulation </a:t>
            </a:r>
            <a:r>
              <a:rPr lang="en-US" sz="2400">
                <a:solidFill>
                  <a:srgbClr val="0070C0"/>
                </a:solidFill>
              </a:rPr>
              <a:t>(RAIN)</a:t>
            </a:r>
          </a:p>
          <a:p>
            <a:pPr marL="0" lvl="0" indent="0">
              <a:buNone/>
            </a:pPr>
            <a:r>
              <a:rPr lang="en-US" sz="2400"/>
              <a:t>4- Active &gt; passive coping </a:t>
            </a:r>
            <a:r>
              <a:rPr lang="en-US" sz="2400">
                <a:solidFill>
                  <a:srgbClr val="0070C0"/>
                </a:solidFill>
              </a:rPr>
              <a:t>(toolkit, set boundaries)</a:t>
            </a:r>
          </a:p>
          <a:p>
            <a:pPr marL="0" lvl="0" indent="0">
              <a:buNone/>
            </a:pPr>
            <a:r>
              <a:rPr lang="en-US" sz="2400"/>
              <a:t>5- Social support </a:t>
            </a:r>
            <a:r>
              <a:rPr lang="en-US" sz="2400">
                <a:solidFill>
                  <a:srgbClr val="0070C0"/>
                </a:solidFill>
              </a:rPr>
              <a:t>(meditation group, bookclub, therapy)</a:t>
            </a:r>
          </a:p>
        </p:txBody>
      </p:sp>
      <p:sp>
        <p:nvSpPr>
          <p:cNvPr id="4" name="Content Placeholder 4">
            <a:extLst>
              <a:ext uri="{FF2B5EF4-FFF2-40B4-BE49-F238E27FC236}">
                <a16:creationId xmlns:a16="http://schemas.microsoft.com/office/drawing/2014/main" id="{C3173ED0-CEE2-305F-D7E7-798EA7E0B505}"/>
              </a:ext>
            </a:extLst>
          </p:cNvPr>
          <p:cNvSpPr txBox="1">
            <a:spLocks noGrp="1"/>
          </p:cNvSpPr>
          <p:nvPr>
            <p:ph sz="half" idx="2"/>
          </p:nvPr>
        </p:nvSpPr>
        <p:spPr>
          <a:xfrm>
            <a:off x="6370323" y="2103120"/>
            <a:ext cx="4754880" cy="3749039"/>
          </a:xfrm>
          <a:prstGeom prst="rect">
            <a:avLst/>
          </a:prstGeom>
          <a:noFill/>
          <a:ln>
            <a:noFill/>
          </a:ln>
        </p:spPr>
        <p:txBody>
          <a:bodyPr vert="horz" wrap="square" lIns="91440" tIns="45720" rIns="91440" bIns="45720" anchor="t" anchorCtr="0" compatLnSpc="1">
            <a:noAutofit/>
          </a:bodyPr>
          <a:lstStyle/>
          <a:p>
            <a:pPr marL="0" lvl="0" indent="0">
              <a:buNone/>
            </a:pPr>
            <a:r>
              <a:rPr lang="en-US" sz="2400"/>
              <a:t>6-Cognitive flexibility </a:t>
            </a:r>
            <a:r>
              <a:rPr lang="en-US" sz="2400">
                <a:solidFill>
                  <a:srgbClr val="0070C0"/>
                </a:solidFill>
              </a:rPr>
              <a:t>(creativity, out of comfort zone)</a:t>
            </a:r>
          </a:p>
          <a:p>
            <a:pPr marL="0" lvl="0" indent="0">
              <a:buNone/>
            </a:pPr>
            <a:r>
              <a:rPr lang="en-US" sz="2400"/>
              <a:t>7-Spirituality </a:t>
            </a:r>
            <a:r>
              <a:rPr lang="en-US" sz="2400">
                <a:solidFill>
                  <a:srgbClr val="0070C0"/>
                </a:solidFill>
              </a:rPr>
              <a:t>(gratitude, meditation, self-exploration, transcendence)</a:t>
            </a:r>
          </a:p>
          <a:p>
            <a:pPr marL="0" lvl="0" indent="0">
              <a:buNone/>
            </a:pPr>
            <a:r>
              <a:rPr lang="en-US" sz="2400"/>
              <a:t>8-Moral code </a:t>
            </a:r>
            <a:r>
              <a:rPr lang="en-US" sz="2400">
                <a:solidFill>
                  <a:srgbClr val="0070C0"/>
                </a:solidFill>
              </a:rPr>
              <a:t>(altruism)</a:t>
            </a:r>
          </a:p>
          <a:p>
            <a:pPr marL="0" lvl="0" indent="0">
              <a:buNone/>
            </a:pPr>
            <a:r>
              <a:rPr lang="en-US" sz="2400"/>
              <a:t>9-Meaning and purpose </a:t>
            </a:r>
            <a:r>
              <a:rPr lang="en-US" sz="2400">
                <a:solidFill>
                  <a:srgbClr val="0070C0"/>
                </a:solidFill>
              </a:rPr>
              <a:t>(storytelling, set an intention)</a:t>
            </a:r>
          </a:p>
          <a:p>
            <a:pPr marL="0" lvl="0" indent="0">
              <a:buNone/>
            </a:pPr>
            <a:r>
              <a:rPr lang="en-US" sz="2400"/>
              <a:t>10-Training in managing challenges </a:t>
            </a:r>
            <a:r>
              <a:rPr lang="en-US" sz="2400">
                <a:solidFill>
                  <a:srgbClr val="0070C0"/>
                </a:solidFill>
              </a:rPr>
              <a:t>(workshop, courses, therapy…)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a:latin typeface="+mn-lt"/>
              </a:rPr>
            </a:br>
            <a:r>
              <a:rPr lang="en-US" sz="3100">
                <a:latin typeface="+mn-lt"/>
              </a:rPr>
              <a:t>Self-regulation and breaking the cycle of traumatization</a:t>
            </a:r>
            <a:br>
              <a:rPr lang="en-US" sz="3100">
                <a:latin typeface="+mn-lt"/>
              </a:rPr>
            </a:br>
            <a:endParaRPr lang="en-US" sz="3100">
              <a:latin typeface="+mn-lt"/>
            </a:endParaRPr>
          </a:p>
        </p:txBody>
      </p:sp>
      <p:sp>
        <p:nvSpPr>
          <p:cNvPr id="4" name="Content Placeholder 3"/>
          <p:cNvSpPr>
            <a:spLocks noGrp="1"/>
          </p:cNvSpPr>
          <p:nvPr>
            <p:ph idx="1"/>
          </p:nvPr>
        </p:nvSpPr>
        <p:spPr>
          <a:xfrm>
            <a:off x="888207" y="1722121"/>
            <a:ext cx="10236993" cy="4312919"/>
          </a:xfrm>
          <a:prstGeom prst="rightArrow">
            <a:avLst/>
          </a:prstGeom>
          <a:solidFill>
            <a:schemeClr val="accent6">
              <a:lumMod val="60000"/>
              <a:lumOff val="40000"/>
            </a:schemeClr>
          </a:solidFill>
          <a:ln>
            <a:solidFill>
              <a:schemeClr val="accent2">
                <a:lumMod val="40000"/>
                <a:lumOff val="60000"/>
              </a:schemeClr>
            </a:solid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indent="0">
              <a:buNone/>
            </a:pPr>
            <a:endParaRPr lang="en-US"/>
          </a:p>
        </p:txBody>
      </p:sp>
      <p:sp>
        <p:nvSpPr>
          <p:cNvPr id="5" name="Rounded Rectangle 4"/>
          <p:cNvSpPr/>
          <p:nvPr/>
        </p:nvSpPr>
        <p:spPr>
          <a:xfrm>
            <a:off x="2904023" y="3429000"/>
            <a:ext cx="1123772" cy="62865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tx1"/>
                </a:solidFill>
              </a:rPr>
              <a:t>EMOTION</a:t>
            </a:r>
          </a:p>
        </p:txBody>
      </p:sp>
      <p:sp>
        <p:nvSpPr>
          <p:cNvPr id="6" name="Rounded Rectangle 5"/>
          <p:cNvSpPr/>
          <p:nvPr/>
        </p:nvSpPr>
        <p:spPr>
          <a:xfrm>
            <a:off x="4267200" y="3429000"/>
            <a:ext cx="1085850" cy="62865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Mindfulness</a:t>
            </a:r>
          </a:p>
        </p:txBody>
      </p:sp>
      <p:sp>
        <p:nvSpPr>
          <p:cNvPr id="7" name="Rounded Rectangle 6"/>
          <p:cNvSpPr/>
          <p:nvPr/>
        </p:nvSpPr>
        <p:spPr>
          <a:xfrm>
            <a:off x="5581650" y="3429000"/>
            <a:ext cx="1143000" cy="62865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Compassion</a:t>
            </a:r>
          </a:p>
        </p:txBody>
      </p:sp>
      <p:sp>
        <p:nvSpPr>
          <p:cNvPr id="8" name="Rounded Rectangle 7"/>
          <p:cNvSpPr/>
          <p:nvPr/>
        </p:nvSpPr>
        <p:spPr>
          <a:xfrm>
            <a:off x="6953250" y="3429000"/>
            <a:ext cx="1200150" cy="62865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solidFill>
                  <a:schemeClr val="tx1"/>
                </a:solidFill>
              </a:rPr>
              <a:t>Mentalization</a:t>
            </a:r>
            <a:endParaRPr lang="en-US" sz="1200">
              <a:solidFill>
                <a:schemeClr val="tx1"/>
              </a:solidFill>
            </a:endParaRPr>
          </a:p>
        </p:txBody>
      </p:sp>
      <p:sp>
        <p:nvSpPr>
          <p:cNvPr id="9" name="Rounded Rectangle 8"/>
          <p:cNvSpPr/>
          <p:nvPr/>
        </p:nvSpPr>
        <p:spPr>
          <a:xfrm>
            <a:off x="8324850" y="3429000"/>
            <a:ext cx="1200150" cy="62865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Validation and support</a:t>
            </a:r>
          </a:p>
        </p:txBody>
      </p:sp>
      <p:sp>
        <p:nvSpPr>
          <p:cNvPr id="3" name="Heart 2">
            <a:extLst>
              <a:ext uri="{FF2B5EF4-FFF2-40B4-BE49-F238E27FC236}">
                <a16:creationId xmlns:a16="http://schemas.microsoft.com/office/drawing/2014/main" id="{D7A50309-D8A2-4426-A182-03ABBA0A8C75}"/>
              </a:ext>
            </a:extLst>
          </p:cNvPr>
          <p:cNvSpPr/>
          <p:nvPr/>
        </p:nvSpPr>
        <p:spPr>
          <a:xfrm>
            <a:off x="4994745" y="2598587"/>
            <a:ext cx="908188" cy="749951"/>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JOY</a:t>
            </a:r>
          </a:p>
        </p:txBody>
      </p:sp>
      <p:sp>
        <p:nvSpPr>
          <p:cNvPr id="10" name="Arrow: Bent 9">
            <a:extLst>
              <a:ext uri="{FF2B5EF4-FFF2-40B4-BE49-F238E27FC236}">
                <a16:creationId xmlns:a16="http://schemas.microsoft.com/office/drawing/2014/main" id="{923AC738-9240-4601-8F9F-8840FE244B74}"/>
              </a:ext>
            </a:extLst>
          </p:cNvPr>
          <p:cNvSpPr/>
          <p:nvPr/>
        </p:nvSpPr>
        <p:spPr>
          <a:xfrm>
            <a:off x="4384383" y="2759994"/>
            <a:ext cx="610362" cy="651510"/>
          </a:xfrm>
          <a:prstGeom prst="ben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 name="Arrow: Bent 10">
            <a:extLst>
              <a:ext uri="{FF2B5EF4-FFF2-40B4-BE49-F238E27FC236}">
                <a16:creationId xmlns:a16="http://schemas.microsoft.com/office/drawing/2014/main" id="{7FA3C64F-12C7-4589-B43E-5ECDB4E7AE0D}"/>
              </a:ext>
            </a:extLst>
          </p:cNvPr>
          <p:cNvSpPr/>
          <p:nvPr/>
        </p:nvSpPr>
        <p:spPr>
          <a:xfrm rot="5400000">
            <a:off x="5910834" y="2801046"/>
            <a:ext cx="610362" cy="651510"/>
          </a:xfrm>
          <a:prstGeom prst="ben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2473478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680">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3670209-8FC8-74E4-B2EA-1EAE2E0D1A45}"/>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Post-traumatic growth</a:t>
            </a:r>
          </a:p>
        </p:txBody>
      </p:sp>
      <p:sp>
        <p:nvSpPr>
          <p:cNvPr id="3" name="Content Placeholder 4">
            <a:extLst>
              <a:ext uri="{FF2B5EF4-FFF2-40B4-BE49-F238E27FC236}">
                <a16:creationId xmlns:a16="http://schemas.microsoft.com/office/drawing/2014/main" id="{77448C7D-FB2D-26C0-1569-3BDADA9F04B3}"/>
              </a:ext>
            </a:extLst>
          </p:cNvPr>
          <p:cNvSpPr txBox="1">
            <a:spLocks noGrp="1"/>
          </p:cNvSpPr>
          <p:nvPr>
            <p:ph idx="1"/>
          </p:nvPr>
        </p:nvSpPr>
        <p:spPr>
          <a:xfrm>
            <a:off x="1066803" y="2103120"/>
            <a:ext cx="4754880" cy="3749039"/>
          </a:xfrm>
        </p:spPr>
        <p:txBody>
          <a:bodyPr/>
          <a:lstStyle/>
          <a:p>
            <a:pPr lvl="0"/>
            <a:r>
              <a:rPr lang="en-US" sz="2000"/>
              <a:t>Increase tolerance to uncertainty and move out of comfort zone:</a:t>
            </a:r>
          </a:p>
          <a:p>
            <a:pPr lvl="0"/>
            <a:endParaRPr lang="en-US"/>
          </a:p>
        </p:txBody>
      </p:sp>
      <p:sp>
        <p:nvSpPr>
          <p:cNvPr id="4" name="Content Placeholder 5">
            <a:extLst>
              <a:ext uri="{FF2B5EF4-FFF2-40B4-BE49-F238E27FC236}">
                <a16:creationId xmlns:a16="http://schemas.microsoft.com/office/drawing/2014/main" id="{84C16A03-B264-AB42-EFD7-7BB943C46114}"/>
              </a:ext>
            </a:extLst>
          </p:cNvPr>
          <p:cNvSpPr txBox="1">
            <a:spLocks noGrp="1"/>
          </p:cNvSpPr>
          <p:nvPr>
            <p:ph sz="half" idx="2"/>
          </p:nvPr>
        </p:nvSpPr>
        <p:spPr>
          <a:xfrm>
            <a:off x="6370323" y="2103120"/>
            <a:ext cx="4754880" cy="3749039"/>
          </a:xfrm>
          <a:prstGeom prst="rect">
            <a:avLst/>
          </a:prstGeom>
          <a:noFill/>
          <a:ln>
            <a:noFill/>
          </a:ln>
        </p:spPr>
        <p:txBody>
          <a:bodyPr vert="horz" wrap="square" lIns="91440" tIns="45720" rIns="91440" bIns="45720" anchor="t" anchorCtr="0" compatLnSpc="1">
            <a:normAutofit/>
          </a:bodyPr>
          <a:lstStyle/>
          <a:p>
            <a:pPr lvl="0"/>
            <a:endParaRPr lang="en-US">
              <a:latin typeface="Times New Roman" pitchFamily="18"/>
            </a:endParaRPr>
          </a:p>
          <a:p>
            <a:pPr lvl="0"/>
            <a:endParaRPr lang="en-US">
              <a:latin typeface="Times New Roman" pitchFamily="18"/>
            </a:endParaRPr>
          </a:p>
          <a:p>
            <a:pPr lvl="0"/>
            <a:endParaRPr lang="en-US">
              <a:latin typeface="Times New Roman" pitchFamily="18"/>
              <a:cs typeface="Times New Roman"/>
            </a:endParaRPr>
          </a:p>
          <a:p>
            <a:pPr marL="0" lvl="0" indent="0">
              <a:buNone/>
            </a:pPr>
            <a:r>
              <a:rPr lang="en-US" sz="2400">
                <a:cs typeface="Times New Roman"/>
              </a:rPr>
              <a:t>“One doesn’t discover new lands without consenting to lose sight of the shore for a very long time.”  </a:t>
            </a:r>
          </a:p>
          <a:p>
            <a:pPr lvl="0"/>
            <a:endParaRPr lang="en-US" sz="2400">
              <a:cs typeface="Times New Roman"/>
            </a:endParaRPr>
          </a:p>
          <a:p>
            <a:pPr marL="274320" lvl="1" indent="0">
              <a:buNone/>
            </a:pPr>
            <a:r>
              <a:rPr lang="en-US" sz="2000">
                <a:cs typeface="Times New Roman"/>
              </a:rPr>
              <a:t>                                              -André Gide </a:t>
            </a:r>
            <a:endParaRPr lang="en-US" sz="2000">
              <a:cs typeface="Segoe UI"/>
            </a:endParaRPr>
          </a:p>
          <a:p>
            <a:pPr lvl="0"/>
            <a:endParaRPr lang="en-US"/>
          </a:p>
        </p:txBody>
      </p:sp>
      <p:pic>
        <p:nvPicPr>
          <p:cNvPr id="5" name="Picture 6">
            <a:extLst>
              <a:ext uri="{FF2B5EF4-FFF2-40B4-BE49-F238E27FC236}">
                <a16:creationId xmlns:a16="http://schemas.microsoft.com/office/drawing/2014/main" id="{CF6D26FD-8379-C384-A0F2-2FBFD5C61696}"/>
              </a:ext>
            </a:extLst>
          </p:cNvPr>
          <p:cNvPicPr>
            <a:picLocks noChangeAspect="1"/>
          </p:cNvPicPr>
          <p:nvPr/>
        </p:nvPicPr>
        <p:blipFill>
          <a:blip r:embed="rId2"/>
          <a:stretch>
            <a:fillRect/>
          </a:stretch>
        </p:blipFill>
        <p:spPr>
          <a:xfrm>
            <a:off x="2531507" y="2937921"/>
            <a:ext cx="3285960" cy="3351413"/>
          </a:xfrm>
          <a:prstGeom prst="rect">
            <a:avLst/>
          </a:prstGeom>
          <a:noFill/>
          <a:ln cap="flat">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55B0-7908-9B03-CC8E-0EB49B4BDBA8}"/>
              </a:ext>
            </a:extLst>
          </p:cNvPr>
          <p:cNvSpPr>
            <a:spLocks noGrp="1"/>
          </p:cNvSpPr>
          <p:nvPr>
            <p:ph type="title"/>
          </p:nvPr>
        </p:nvSpPr>
        <p:spPr/>
        <p:txBody>
          <a:bodyPr/>
          <a:lstStyle/>
          <a:p>
            <a:endParaRPr lang="en-US"/>
          </a:p>
        </p:txBody>
      </p:sp>
      <p:pic>
        <p:nvPicPr>
          <p:cNvPr id="5" name="Picture 5" descr="Text&#10;&#10;Description automatically generated">
            <a:extLst>
              <a:ext uri="{FF2B5EF4-FFF2-40B4-BE49-F238E27FC236}">
                <a16:creationId xmlns:a16="http://schemas.microsoft.com/office/drawing/2014/main" id="{78AD2E3B-E156-2027-BC80-F9E08347C835}"/>
              </a:ext>
            </a:extLst>
          </p:cNvPr>
          <p:cNvPicPr>
            <a:picLocks noGrp="1" noChangeAspect="1"/>
          </p:cNvPicPr>
          <p:nvPr>
            <p:ph sz="half" idx="1"/>
          </p:nvPr>
        </p:nvPicPr>
        <p:blipFill>
          <a:blip r:embed="rId2"/>
          <a:stretch>
            <a:fillRect/>
          </a:stretch>
        </p:blipFill>
        <p:spPr>
          <a:xfrm>
            <a:off x="1150434" y="726038"/>
            <a:ext cx="9949489" cy="5601814"/>
          </a:xfrm>
        </p:spPr>
      </p:pic>
      <p:sp>
        <p:nvSpPr>
          <p:cNvPr id="4" name="Content Placeholder 3">
            <a:extLst>
              <a:ext uri="{FF2B5EF4-FFF2-40B4-BE49-F238E27FC236}">
                <a16:creationId xmlns:a16="http://schemas.microsoft.com/office/drawing/2014/main" id="{1A95C3BF-D58A-4C92-2E7E-7BDE6C59B657}"/>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597909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68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1217-D522-7465-CA68-270693D01E6F}"/>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sz="4000">
                <a:solidFill>
                  <a:srgbClr val="000000"/>
                </a:solidFill>
                <a:latin typeface="Times New Roman" pitchFamily="18"/>
              </a:rPr>
              <a:t>Reframe adversity as constructively as possible</a:t>
            </a:r>
            <a:endParaRPr lang="en-US" sz="4000"/>
          </a:p>
        </p:txBody>
      </p:sp>
      <p:sp>
        <p:nvSpPr>
          <p:cNvPr id="3" name="Content Placeholder 2">
            <a:extLst>
              <a:ext uri="{FF2B5EF4-FFF2-40B4-BE49-F238E27FC236}">
                <a16:creationId xmlns:a16="http://schemas.microsoft.com/office/drawing/2014/main" id="{5393DA18-8326-115A-FBBD-AC169EB59568}"/>
              </a:ext>
            </a:extLst>
          </p:cNvPr>
          <p:cNvSpPr txBox="1">
            <a:spLocks noGrp="1"/>
          </p:cNvSpPr>
          <p:nvPr>
            <p:ph idx="1"/>
          </p:nvPr>
        </p:nvSpPr>
        <p:spPr>
          <a:xfrm>
            <a:off x="1066803" y="2103120"/>
            <a:ext cx="4754880" cy="3749039"/>
          </a:xfrm>
        </p:spPr>
        <p:txBody>
          <a:bodyPr>
            <a:noAutofit/>
          </a:bodyPr>
          <a:lstStyle/>
          <a:p>
            <a:pPr lvl="0"/>
            <a:r>
              <a:rPr lang="en-US" sz="2000">
                <a:latin typeface="Times New Roman"/>
                <a:cs typeface="Times New Roman"/>
              </a:rPr>
              <a:t>“</a:t>
            </a:r>
            <a:r>
              <a:rPr lang="en-US" sz="2000">
                <a:cs typeface="Times New Roman"/>
              </a:rPr>
              <a:t>It taught me what love isn’t.” </a:t>
            </a:r>
          </a:p>
          <a:p>
            <a:pPr lvl="0"/>
            <a:r>
              <a:rPr lang="en-US" sz="2000">
                <a:cs typeface="Times New Roman"/>
              </a:rPr>
              <a:t>"I discovered resources I didn't know I had."</a:t>
            </a:r>
          </a:p>
          <a:p>
            <a:pPr lvl="0"/>
            <a:r>
              <a:rPr lang="en-US" sz="2000">
                <a:cs typeface="Times New Roman"/>
              </a:rPr>
              <a:t>“This made me realize that I am the sole responsible for my happiness.” </a:t>
            </a:r>
          </a:p>
          <a:p>
            <a:pPr lvl="0"/>
            <a:r>
              <a:rPr lang="en-US" sz="2000"/>
              <a:t>“I can understand other people’s suffering better and help them.” </a:t>
            </a:r>
          </a:p>
          <a:p>
            <a:pPr lvl="0"/>
            <a:r>
              <a:rPr lang="en-US" sz="2000">
                <a:cs typeface="Times New Roman"/>
              </a:rPr>
              <a:t>“I survived this and I am here to tell the tale. Maybe my story will help others.” </a:t>
            </a:r>
          </a:p>
          <a:p>
            <a:pPr lvl="0"/>
            <a:r>
              <a:rPr lang="en-US" sz="2000">
                <a:cs typeface="Times New Roman"/>
              </a:rPr>
              <a:t>"Nothing that has happened to me has destroyed me."</a:t>
            </a:r>
          </a:p>
          <a:p>
            <a:pPr lvl="0"/>
            <a:endParaRPr lang="en-US">
              <a:latin typeface="Segoe UI" pitchFamily="34"/>
            </a:endParaRPr>
          </a:p>
          <a:p>
            <a:pPr lvl="0"/>
            <a:endParaRPr lang="en-US">
              <a:latin typeface="Segoe UI" pitchFamily="34"/>
              <a:cs typeface="Segoe UI" pitchFamily="34"/>
            </a:endParaRPr>
          </a:p>
          <a:p>
            <a:pPr lvl="0"/>
            <a:endParaRPr lang="en-US"/>
          </a:p>
        </p:txBody>
      </p:sp>
      <p:sp>
        <p:nvSpPr>
          <p:cNvPr id="4" name="Content Placeholder 3">
            <a:extLst>
              <a:ext uri="{FF2B5EF4-FFF2-40B4-BE49-F238E27FC236}">
                <a16:creationId xmlns:a16="http://schemas.microsoft.com/office/drawing/2014/main" id="{39FE0BAE-2C4D-0D1E-956B-6AAB4C3F5B45}"/>
              </a:ext>
            </a:extLst>
          </p:cNvPr>
          <p:cNvSpPr txBox="1">
            <a:spLocks noGrp="1"/>
          </p:cNvSpPr>
          <p:nvPr>
            <p:ph sz="half" idx="2"/>
          </p:nvPr>
        </p:nvSpPr>
        <p:spPr>
          <a:xfrm>
            <a:off x="6370323" y="2103120"/>
            <a:ext cx="4754880" cy="3749039"/>
          </a:xfrm>
          <a:prstGeom prst="rect">
            <a:avLst/>
          </a:prstGeom>
          <a:noFill/>
          <a:ln>
            <a:noFill/>
          </a:ln>
        </p:spPr>
        <p:txBody>
          <a:bodyPr vert="horz" wrap="square" lIns="91440" tIns="45720" rIns="91440" bIns="45720" anchor="t" anchorCtr="0" compatLnSpc="1">
            <a:normAutofit fontScale="92500" lnSpcReduction="10000"/>
          </a:bodyPr>
          <a:lstStyle/>
          <a:p>
            <a:pPr lvl="0"/>
            <a:r>
              <a:rPr lang="en-US" sz="2000"/>
              <a:t>Find the positive even in the most horrific event (“I had a friend who listened and believed me”) </a:t>
            </a:r>
          </a:p>
          <a:p>
            <a:pPr lvl="0"/>
            <a:r>
              <a:rPr lang="en-US" sz="2000"/>
              <a:t>It helps put things into perspective</a:t>
            </a:r>
          </a:p>
          <a:p>
            <a:pPr lvl="0"/>
            <a:endParaRPr lang="en-US"/>
          </a:p>
          <a:p>
            <a:pPr lvl="0"/>
            <a:endParaRPr lang="en-US"/>
          </a:p>
          <a:p>
            <a:pPr lvl="0"/>
            <a:endParaRPr lang="en-US"/>
          </a:p>
          <a:p>
            <a:pPr lvl="0"/>
            <a:endParaRPr lang="en-US"/>
          </a:p>
          <a:p>
            <a:pPr lvl="0"/>
            <a:r>
              <a:rPr lang="en-US" sz="2400" b="1"/>
              <a:t>Reflective exercise:</a:t>
            </a:r>
          </a:p>
          <a:p>
            <a:pPr marL="0" lvl="0" indent="0">
              <a:buNone/>
            </a:pPr>
            <a:r>
              <a:rPr lang="en-US"/>
              <a:t>Take a moment to think of the positive element in your trauma story. Write it down.</a:t>
            </a:r>
          </a:p>
        </p:txBody>
      </p:sp>
      <p:pic>
        <p:nvPicPr>
          <p:cNvPr id="5" name="Picture 5">
            <a:extLst>
              <a:ext uri="{FF2B5EF4-FFF2-40B4-BE49-F238E27FC236}">
                <a16:creationId xmlns:a16="http://schemas.microsoft.com/office/drawing/2014/main" id="{1015DE1E-1A81-BF73-C6B2-397994D33D28}"/>
              </a:ext>
            </a:extLst>
          </p:cNvPr>
          <p:cNvPicPr>
            <a:picLocks noChangeAspect="1"/>
          </p:cNvPicPr>
          <p:nvPr/>
        </p:nvPicPr>
        <p:blipFill>
          <a:blip r:embed="rId2"/>
          <a:stretch>
            <a:fillRect/>
          </a:stretch>
        </p:blipFill>
        <p:spPr>
          <a:xfrm>
            <a:off x="9349319" y="3473659"/>
            <a:ext cx="2330448" cy="1519339"/>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66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870B-0929-DFAD-0AE5-6FFB17404233}"/>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Disclosures</a:t>
            </a:r>
          </a:p>
        </p:txBody>
      </p:sp>
      <p:sp>
        <p:nvSpPr>
          <p:cNvPr id="3" name="Content Placeholder 2">
            <a:extLst>
              <a:ext uri="{FF2B5EF4-FFF2-40B4-BE49-F238E27FC236}">
                <a16:creationId xmlns:a16="http://schemas.microsoft.com/office/drawing/2014/main" id="{43BBD4E1-FB6A-C359-C562-A4A36AACD53C}"/>
              </a:ext>
            </a:extLst>
          </p:cNvPr>
          <p:cNvSpPr txBox="1">
            <a:spLocks noGrp="1"/>
          </p:cNvSpPr>
          <p:nvPr>
            <p:ph idx="1"/>
          </p:nvPr>
        </p:nvSpPr>
        <p:spPr>
          <a:xfrm>
            <a:off x="1066803" y="2103120"/>
            <a:ext cx="10058400" cy="3931920"/>
          </a:xfrm>
          <a:prstGeom prst="rect">
            <a:avLst/>
          </a:prstGeom>
          <a:noFill/>
          <a:ln>
            <a:noFill/>
          </a:ln>
        </p:spPr>
        <p:txBody>
          <a:bodyPr vert="horz" wrap="square" lIns="91440" tIns="45720" rIns="91440" bIns="45720" anchor="t" anchorCtr="0" compatLnSpc="1">
            <a:normAutofit/>
          </a:bodyPr>
          <a:lstStyle/>
          <a:p>
            <a:pPr lvl="0"/>
            <a:r>
              <a:rPr lang="en-US" sz="2400"/>
              <a:t>No financial relationships potentially influencing the content of this presentation.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field of sunflowers&#10;&#10;Description automatically generated">
            <a:extLst>
              <a:ext uri="{FF2B5EF4-FFF2-40B4-BE49-F238E27FC236}">
                <a16:creationId xmlns:a16="http://schemas.microsoft.com/office/drawing/2014/main" id="{B58906D6-5F77-814E-24DD-404385F01999}"/>
              </a:ext>
            </a:extLst>
          </p:cNvPr>
          <p:cNvPicPr>
            <a:picLocks noGrp="1" noChangeAspect="1"/>
          </p:cNvPicPr>
          <p:nvPr>
            <p:ph sz="half" idx="4294967295"/>
          </p:nvPr>
        </p:nvPicPr>
        <p:blipFill>
          <a:blip r:embed="rId2"/>
          <a:stretch>
            <a:fillRect/>
          </a:stretch>
        </p:blipFill>
        <p:spPr>
          <a:xfrm>
            <a:off x="1291683" y="642088"/>
            <a:ext cx="9772611" cy="5490618"/>
          </a:xfrm>
        </p:spPr>
      </p:pic>
    </p:spTree>
    <p:extLst>
      <p:ext uri="{BB962C8B-B14F-4D97-AF65-F5344CB8AC3E}">
        <p14:creationId xmlns:p14="http://schemas.microsoft.com/office/powerpoint/2010/main" val="343378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 diagram&#10;&#10;Description automatically generated">
            <a:extLst>
              <a:ext uri="{FF2B5EF4-FFF2-40B4-BE49-F238E27FC236}">
                <a16:creationId xmlns:a16="http://schemas.microsoft.com/office/drawing/2014/main" id="{A3F24068-94B1-16C6-83A9-A02AB4F9633C}"/>
              </a:ext>
            </a:extLst>
          </p:cNvPr>
          <p:cNvPicPr>
            <a:picLocks noGrp="1" noChangeAspect="1"/>
          </p:cNvPicPr>
          <p:nvPr>
            <p:ph sz="half" idx="4294967295"/>
          </p:nvPr>
        </p:nvPicPr>
        <p:blipFill>
          <a:blip r:embed="rId2"/>
          <a:stretch>
            <a:fillRect/>
          </a:stretch>
        </p:blipFill>
        <p:spPr>
          <a:xfrm>
            <a:off x="1328854" y="595623"/>
            <a:ext cx="9939879" cy="5592839"/>
          </a:xfrm>
        </p:spPr>
      </p:pic>
    </p:spTree>
    <p:extLst>
      <p:ext uri="{BB962C8B-B14F-4D97-AF65-F5344CB8AC3E}">
        <p14:creationId xmlns:p14="http://schemas.microsoft.com/office/powerpoint/2010/main" val="4103403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682">
    <p:bg>
      <p:bgPr>
        <a:solidFill>
          <a:srgbClr val="E7E0C7"/>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B5032F0-0E79-3798-973F-016E12BBBB83}"/>
              </a:ext>
            </a:extLst>
          </p:cNvPr>
          <p:cNvSpPr>
            <a:spLocks noMove="1" noResize="1"/>
          </p:cNvSpPr>
          <p:nvPr/>
        </p:nvSpPr>
        <p:spPr>
          <a:xfrm>
            <a:off x="0" y="0"/>
            <a:ext cx="12203079" cy="6858000"/>
          </a:xfrm>
          <a:prstGeom prst="rect">
            <a:avLst/>
          </a:prstGeom>
          <a:gradFill>
            <a:gsLst>
              <a:gs pos="0">
                <a:srgbClr val="E9E0BE"/>
              </a:gs>
              <a:gs pos="100000">
                <a:srgbClr val="D1C7A5"/>
              </a:gs>
            </a:gsLst>
            <a:lin ang="5400000"/>
          </a:gra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3" name="Rectangle 13">
            <a:extLst>
              <a:ext uri="{FF2B5EF4-FFF2-40B4-BE49-F238E27FC236}">
                <a16:creationId xmlns:a16="http://schemas.microsoft.com/office/drawing/2014/main" id="{7E42B7F2-F954-E110-5C5E-B315EE80E3B2}"/>
              </a:ext>
            </a:extLst>
          </p:cNvPr>
          <p:cNvSpPr>
            <a:spLocks noMove="1" noResize="1"/>
          </p:cNvSpPr>
          <p:nvPr/>
        </p:nvSpPr>
        <p:spPr>
          <a:xfrm>
            <a:off x="0" y="0"/>
            <a:ext cx="6753657" cy="6858000"/>
          </a:xfrm>
          <a:prstGeom prst="rect">
            <a:avLst/>
          </a:prstGeom>
          <a:solidFill>
            <a:srgbClr val="92B0C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4" name="Rectangle 15">
            <a:extLst>
              <a:ext uri="{FF2B5EF4-FFF2-40B4-BE49-F238E27FC236}">
                <a16:creationId xmlns:a16="http://schemas.microsoft.com/office/drawing/2014/main" id="{2A9003D5-2FCF-5BB6-3143-8441AD2F4501}"/>
              </a:ext>
            </a:extLst>
          </p:cNvPr>
          <p:cNvSpPr>
            <a:spLocks noMove="1" noResize="1"/>
          </p:cNvSpPr>
          <p:nvPr/>
        </p:nvSpPr>
        <p:spPr>
          <a:xfrm>
            <a:off x="6764740" y="0"/>
            <a:ext cx="5427265" cy="6858000"/>
          </a:xfrm>
          <a:prstGeom prst="rect">
            <a:avLst/>
          </a:prstGeom>
          <a:blipFill>
            <a:blip r:embed="rId2">
              <a:alphaModFix amt="10000"/>
            </a:blip>
            <a:tile sx="85657" sy="85657" algn="tl"/>
          </a:blipFill>
          <a:ln cap="flat">
            <a:noFill/>
            <a:prstDash val="solid"/>
          </a:ln>
        </p:spPr>
        <p:txBody>
          <a:bodyPr lIns="0" tIns="0" rIns="0" bIns="0">
            <a:noAutofit/>
          </a:bodyPr>
          <a:lstStyle/>
          <a:p>
            <a:endParaRPr lang="en-US"/>
          </a:p>
        </p:txBody>
      </p:sp>
      <p:sp>
        <p:nvSpPr>
          <p:cNvPr id="5" name="Rectangle 17">
            <a:extLst>
              <a:ext uri="{FF2B5EF4-FFF2-40B4-BE49-F238E27FC236}">
                <a16:creationId xmlns:a16="http://schemas.microsoft.com/office/drawing/2014/main" id="{22F01DCB-717D-7500-1348-59AC53FA2707}"/>
              </a:ext>
            </a:extLst>
          </p:cNvPr>
          <p:cNvSpPr>
            <a:spLocks noMove="1" noResize="1"/>
          </p:cNvSpPr>
          <p:nvPr/>
        </p:nvSpPr>
        <p:spPr>
          <a:xfrm>
            <a:off x="7391973" y="643463"/>
            <a:ext cx="4143832" cy="5566309"/>
          </a:xfrm>
          <a:prstGeom prst="rect">
            <a:avLst/>
          </a:prstGeom>
          <a:solidFill>
            <a:srgbClr val="FFFFFF"/>
          </a:solidFill>
          <a:ln cap="flat">
            <a:noFill/>
            <a:prstDash val="solid"/>
          </a:ln>
          <a:effectLst>
            <a:outerShdw dir="16200000" algn="tl">
              <a:srgbClr val="000000">
                <a:alpha val="66000"/>
              </a:srgbClr>
            </a:outerShdw>
          </a:effectLst>
        </p:spPr>
        <p:txBody>
          <a:bodyPr lIns="0" tIns="0" rIns="0" bIns="0">
            <a:noAutofit/>
          </a:bodyPr>
          <a:lstStyle/>
          <a:p>
            <a:endParaRPr lang="en-US"/>
          </a:p>
        </p:txBody>
      </p:sp>
      <p:sp>
        <p:nvSpPr>
          <p:cNvPr id="6" name="Rectangle 19">
            <a:extLst>
              <a:ext uri="{FF2B5EF4-FFF2-40B4-BE49-F238E27FC236}">
                <a16:creationId xmlns:a16="http://schemas.microsoft.com/office/drawing/2014/main" id="{F6B32042-B4E1-232E-40F0-3B4447E21DC4}"/>
              </a:ext>
            </a:extLst>
          </p:cNvPr>
          <p:cNvSpPr>
            <a:spLocks noMove="1" noResize="1"/>
          </p:cNvSpPr>
          <p:nvPr/>
        </p:nvSpPr>
        <p:spPr>
          <a:xfrm>
            <a:off x="7557360" y="806857"/>
            <a:ext cx="3813048" cy="5239512"/>
          </a:xfrm>
          <a:prstGeom prst="rect">
            <a:avLst/>
          </a:prstGeom>
          <a:noFill/>
          <a:ln w="6345" cap="sq">
            <a:solidFill>
              <a:srgbClr val="404040"/>
            </a:solidFill>
            <a:prstDash val="solid"/>
            <a:miter/>
          </a:ln>
        </p:spPr>
        <p:txBody>
          <a:bodyPr lIns="0" tIns="0" rIns="0" bIns="0">
            <a:noAutofit/>
          </a:bodyPr>
          <a:lstStyle/>
          <a:p>
            <a:endParaRPr lang="en-US"/>
          </a:p>
        </p:txBody>
      </p:sp>
      <p:sp>
        <p:nvSpPr>
          <p:cNvPr id="7" name="Title 4">
            <a:extLst>
              <a:ext uri="{FF2B5EF4-FFF2-40B4-BE49-F238E27FC236}">
                <a16:creationId xmlns:a16="http://schemas.microsoft.com/office/drawing/2014/main" id="{760F55D7-5A9B-1E97-2C3F-C9144A7D37A1}"/>
              </a:ext>
            </a:extLst>
          </p:cNvPr>
          <p:cNvSpPr txBox="1">
            <a:spLocks noGrp="1"/>
          </p:cNvSpPr>
          <p:nvPr>
            <p:ph type="title"/>
          </p:nvPr>
        </p:nvSpPr>
        <p:spPr>
          <a:xfrm>
            <a:off x="7746997" y="965204"/>
            <a:ext cx="3454402" cy="4936068"/>
          </a:xfrm>
          <a:prstGeom prst="rect">
            <a:avLst/>
          </a:prstGeom>
          <a:noFill/>
          <a:ln>
            <a:noFill/>
          </a:ln>
        </p:spPr>
        <p:txBody>
          <a:bodyPr vert="horz" wrap="square" lIns="91440" tIns="45720" rIns="91440" bIns="45720" anchor="ctr" anchorCtr="1" compatLnSpc="1">
            <a:normAutofit/>
          </a:bodyPr>
          <a:lstStyle/>
          <a:p>
            <a:pPr lvl="0" algn="ctr"/>
            <a:r>
              <a:rPr lang="en-US"/>
              <a:t>Joy of medicine, joy of life</a:t>
            </a:r>
          </a:p>
        </p:txBody>
      </p:sp>
      <p:grpSp>
        <p:nvGrpSpPr>
          <p:cNvPr id="8" name="Content Placeholder 5">
            <a:extLst>
              <a:ext uri="{FF2B5EF4-FFF2-40B4-BE49-F238E27FC236}">
                <a16:creationId xmlns:a16="http://schemas.microsoft.com/office/drawing/2014/main" id="{9A8D5414-8503-01BD-7B13-ECA38669E8E9}"/>
              </a:ext>
            </a:extLst>
          </p:cNvPr>
          <p:cNvGrpSpPr/>
          <p:nvPr/>
        </p:nvGrpSpPr>
        <p:grpSpPr>
          <a:xfrm>
            <a:off x="222867" y="173489"/>
            <a:ext cx="6307924" cy="6114388"/>
            <a:chOff x="222867" y="173489"/>
            <a:chExt cx="6307924" cy="6114388"/>
          </a:xfrm>
        </p:grpSpPr>
        <p:sp>
          <p:nvSpPr>
            <p:cNvPr id="9" name="Freeform: Shape 8">
              <a:extLst>
                <a:ext uri="{FF2B5EF4-FFF2-40B4-BE49-F238E27FC236}">
                  <a16:creationId xmlns:a16="http://schemas.microsoft.com/office/drawing/2014/main" id="{98716A9A-6807-DB96-7BC2-9726F2B0D466}"/>
                </a:ext>
              </a:extLst>
            </p:cNvPr>
            <p:cNvSpPr/>
            <p:nvPr/>
          </p:nvSpPr>
          <p:spPr>
            <a:xfrm>
              <a:off x="2199964" y="173489"/>
              <a:ext cx="2353729" cy="2353729"/>
            </a:xfrm>
            <a:custGeom>
              <a:avLst/>
              <a:gdLst>
                <a:gd name="f0" fmla="val 10800000"/>
                <a:gd name="f1" fmla="val 5400000"/>
                <a:gd name="f2" fmla="val 180"/>
                <a:gd name="f3" fmla="val w"/>
                <a:gd name="f4" fmla="val h"/>
                <a:gd name="f5" fmla="val 0"/>
                <a:gd name="f6" fmla="val 2353729"/>
                <a:gd name="f7" fmla="val 1529924"/>
                <a:gd name="f8" fmla="val 588432"/>
                <a:gd name="f9" fmla="val 1765297"/>
                <a:gd name="f10" fmla="val 1176865"/>
                <a:gd name="f11" fmla="+- 0 0 -90"/>
                <a:gd name="f12" fmla="*/ f3 1 2353729"/>
                <a:gd name="f13" fmla="*/ f4 1 2353729"/>
                <a:gd name="f14" fmla="val f5"/>
                <a:gd name="f15" fmla="val f6"/>
                <a:gd name="f16" fmla="*/ f11 f0 1"/>
                <a:gd name="f17" fmla="+- f15 0 f14"/>
                <a:gd name="f18" fmla="*/ f16 1 f2"/>
                <a:gd name="f19" fmla="*/ f17 1 2353729"/>
                <a:gd name="f20" fmla="*/ 0 f17 1"/>
                <a:gd name="f21" fmla="*/ 1529924 f17 1"/>
                <a:gd name="f22" fmla="*/ 588432 f17 1"/>
                <a:gd name="f23" fmla="*/ 1765297 f17 1"/>
                <a:gd name="f24" fmla="*/ 2353729 f17 1"/>
                <a:gd name="f25" fmla="*/ 1176865 f17 1"/>
                <a:gd name="f26" fmla="+- f18 0 f1"/>
                <a:gd name="f27" fmla="*/ f20 1 2353729"/>
                <a:gd name="f28" fmla="*/ f21 1 2353729"/>
                <a:gd name="f29" fmla="*/ f22 1 2353729"/>
                <a:gd name="f30" fmla="*/ f23 1 2353729"/>
                <a:gd name="f31" fmla="*/ f24 1 2353729"/>
                <a:gd name="f32" fmla="*/ f25 1 2353729"/>
                <a:gd name="f33" fmla="*/ f14 1 f19"/>
                <a:gd name="f34" fmla="*/ f15 1 f19"/>
                <a:gd name="f35" fmla="*/ f27 1 f19"/>
                <a:gd name="f36" fmla="*/ f28 1 f19"/>
                <a:gd name="f37" fmla="*/ f29 1 f19"/>
                <a:gd name="f38" fmla="*/ f30 1 f19"/>
                <a:gd name="f39" fmla="*/ f31 1 f19"/>
                <a:gd name="f40" fmla="*/ f32 1 f19"/>
                <a:gd name="f41" fmla="*/ f33 f12 1"/>
                <a:gd name="f42" fmla="*/ f34 f12 1"/>
                <a:gd name="f43" fmla="*/ f34 f13 1"/>
                <a:gd name="f44" fmla="*/ f33 f13 1"/>
                <a:gd name="f45" fmla="*/ f35 f12 1"/>
                <a:gd name="f46" fmla="*/ f36 f13 1"/>
                <a:gd name="f47" fmla="*/ f37 f12 1"/>
                <a:gd name="f48" fmla="*/ f35 f13 1"/>
                <a:gd name="f49" fmla="*/ f38 f12 1"/>
                <a:gd name="f50" fmla="*/ f39 f12 1"/>
                <a:gd name="f51" fmla="*/ f40 f12 1"/>
                <a:gd name="f52" fmla="*/ f39 f13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9" y="f46"/>
                </a:cxn>
                <a:cxn ang="f26">
                  <a:pos x="f50" y="f46"/>
                </a:cxn>
                <a:cxn ang="f26">
                  <a:pos x="f51" y="f52"/>
                </a:cxn>
                <a:cxn ang="f26">
                  <a:pos x="f45" y="f46"/>
                </a:cxn>
              </a:cxnLst>
              <a:rect l="f41" t="f44" r="f42" b="f43"/>
              <a:pathLst>
                <a:path w="2353729" h="2353729">
                  <a:moveTo>
                    <a:pt x="f5" y="f7"/>
                  </a:moveTo>
                  <a:lnTo>
                    <a:pt x="f8" y="f7"/>
                  </a:lnTo>
                  <a:lnTo>
                    <a:pt x="f8" y="f5"/>
                  </a:lnTo>
                  <a:lnTo>
                    <a:pt x="f9" y="f5"/>
                  </a:lnTo>
                  <a:lnTo>
                    <a:pt x="f9" y="f7"/>
                  </a:lnTo>
                  <a:lnTo>
                    <a:pt x="f6" y="f7"/>
                  </a:lnTo>
                  <a:lnTo>
                    <a:pt x="f10" y="f6"/>
                  </a:lnTo>
                  <a:lnTo>
                    <a:pt x="f5" y="f7"/>
                  </a:lnTo>
                  <a:close/>
                </a:path>
              </a:pathLst>
            </a:custGeom>
            <a:solidFill>
              <a:srgbClr val="92B0C8"/>
            </a:solidFill>
            <a:ln w="12701" cap="flat">
              <a:solidFill>
                <a:srgbClr val="FFFFFF"/>
              </a:solidFill>
              <a:prstDash val="solid"/>
            </a:ln>
          </p:spPr>
          <p:txBody>
            <a:bodyPr vert="horz" wrap="square" lIns="695108" tIns="106683" rIns="695108" bIns="518583"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Garamond"/>
                </a:rPr>
                <a:t>Mindfulness and joy: an approach to life</a:t>
              </a:r>
            </a:p>
          </p:txBody>
        </p:sp>
        <p:sp>
          <p:nvSpPr>
            <p:cNvPr id="10" name="Freeform: Shape 9">
              <a:extLst>
                <a:ext uri="{FF2B5EF4-FFF2-40B4-BE49-F238E27FC236}">
                  <a16:creationId xmlns:a16="http://schemas.microsoft.com/office/drawing/2014/main" id="{A715ACF7-4EE9-D7E3-5F44-F75DE84F4476}"/>
                </a:ext>
              </a:extLst>
            </p:cNvPr>
            <p:cNvSpPr/>
            <p:nvPr/>
          </p:nvSpPr>
          <p:spPr>
            <a:xfrm rot="20520014">
              <a:off x="4177062" y="1609936"/>
              <a:ext cx="2353729" cy="2353729"/>
            </a:xfrm>
            <a:custGeom>
              <a:avLst/>
              <a:gdLst>
                <a:gd name="f0" fmla="val 10800000"/>
                <a:gd name="f1" fmla="val 5400000"/>
                <a:gd name="f2" fmla="val 180"/>
                <a:gd name="f3" fmla="val w"/>
                <a:gd name="f4" fmla="val h"/>
                <a:gd name="f5" fmla="val 0"/>
                <a:gd name="f6" fmla="val 2353729"/>
                <a:gd name="f7" fmla="val 823805"/>
                <a:gd name="f8" fmla="val 588432"/>
                <a:gd name="f9" fmla="val 1765297"/>
                <a:gd name="f10" fmla="val 1176865"/>
                <a:gd name="f11" fmla="+- 0 0 -90"/>
                <a:gd name="f12" fmla="*/ f3 1 2353729"/>
                <a:gd name="f13" fmla="*/ f4 1 2353729"/>
                <a:gd name="f14" fmla="val f5"/>
                <a:gd name="f15" fmla="val f6"/>
                <a:gd name="f16" fmla="*/ f11 f0 1"/>
                <a:gd name="f17" fmla="+- f15 0 f14"/>
                <a:gd name="f18" fmla="*/ f16 1 f2"/>
                <a:gd name="f19" fmla="*/ f17 1 2353729"/>
                <a:gd name="f20" fmla="*/ 0 f17 1"/>
                <a:gd name="f21" fmla="*/ 1529924 f17 1"/>
                <a:gd name="f22" fmla="*/ 588432 f17 1"/>
                <a:gd name="f23" fmla="*/ 1765297 f17 1"/>
                <a:gd name="f24" fmla="*/ 2353729 f17 1"/>
                <a:gd name="f25" fmla="*/ 1176865 f17 1"/>
                <a:gd name="f26" fmla="+- f18 0 f1"/>
                <a:gd name="f27" fmla="*/ f20 1 2353729"/>
                <a:gd name="f28" fmla="*/ f21 1 2353729"/>
                <a:gd name="f29" fmla="*/ f22 1 2353729"/>
                <a:gd name="f30" fmla="*/ f23 1 2353729"/>
                <a:gd name="f31" fmla="*/ f24 1 2353729"/>
                <a:gd name="f32" fmla="*/ f25 1 2353729"/>
                <a:gd name="f33" fmla="*/ f14 1 f19"/>
                <a:gd name="f34" fmla="*/ f15 1 f19"/>
                <a:gd name="f35" fmla="*/ f27 1 f19"/>
                <a:gd name="f36" fmla="*/ f28 1 f19"/>
                <a:gd name="f37" fmla="*/ f29 1 f19"/>
                <a:gd name="f38" fmla="*/ f30 1 f19"/>
                <a:gd name="f39" fmla="*/ f31 1 f19"/>
                <a:gd name="f40" fmla="*/ f32 1 f19"/>
                <a:gd name="f41" fmla="*/ f33 f12 1"/>
                <a:gd name="f42" fmla="*/ f34 f12 1"/>
                <a:gd name="f43" fmla="*/ f34 f13 1"/>
                <a:gd name="f44" fmla="*/ f33 f13 1"/>
                <a:gd name="f45" fmla="*/ f35 f12 1"/>
                <a:gd name="f46" fmla="*/ f36 f13 1"/>
                <a:gd name="f47" fmla="*/ f37 f12 1"/>
                <a:gd name="f48" fmla="*/ f35 f13 1"/>
                <a:gd name="f49" fmla="*/ f38 f12 1"/>
                <a:gd name="f50" fmla="*/ f39 f12 1"/>
                <a:gd name="f51" fmla="*/ f40 f12 1"/>
                <a:gd name="f52" fmla="*/ f39 f13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9" y="f46"/>
                </a:cxn>
                <a:cxn ang="f26">
                  <a:pos x="f50" y="f46"/>
                </a:cxn>
                <a:cxn ang="f26">
                  <a:pos x="f51" y="f52"/>
                </a:cxn>
                <a:cxn ang="f26">
                  <a:pos x="f45" y="f46"/>
                </a:cxn>
              </a:cxnLst>
              <a:rect l="f41" t="f44" r="f42" b="f43"/>
              <a:pathLst>
                <a:path w="2353729" h="2353729">
                  <a:moveTo>
                    <a:pt x="f7" y="f5"/>
                  </a:moveTo>
                  <a:lnTo>
                    <a:pt x="f7" y="f8"/>
                  </a:lnTo>
                  <a:lnTo>
                    <a:pt x="f6" y="f8"/>
                  </a:lnTo>
                  <a:lnTo>
                    <a:pt x="f6" y="f9"/>
                  </a:lnTo>
                  <a:lnTo>
                    <a:pt x="f7" y="f9"/>
                  </a:lnTo>
                  <a:lnTo>
                    <a:pt x="f7" y="f6"/>
                  </a:lnTo>
                  <a:lnTo>
                    <a:pt x="f5" y="f10"/>
                  </a:lnTo>
                  <a:lnTo>
                    <a:pt x="f7" y="f5"/>
                  </a:lnTo>
                  <a:close/>
                </a:path>
              </a:pathLst>
            </a:custGeom>
            <a:solidFill>
              <a:srgbClr val="92B0C8"/>
            </a:solidFill>
            <a:ln w="12701" cap="flat">
              <a:solidFill>
                <a:srgbClr val="FFFFFF"/>
              </a:solidFill>
              <a:prstDash val="solid"/>
            </a:ln>
          </p:spPr>
          <p:txBody>
            <a:bodyPr vert="horz" wrap="square" lIns="518583" tIns="695108" rIns="106683" bIns="695108"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Garamond"/>
                </a:rPr>
                <a:t>Joy is contagious, brings positive and healing into the world</a:t>
              </a:r>
            </a:p>
          </p:txBody>
        </p:sp>
        <p:sp>
          <p:nvSpPr>
            <p:cNvPr id="11" name="Freeform: Shape 10">
              <a:extLst>
                <a:ext uri="{FF2B5EF4-FFF2-40B4-BE49-F238E27FC236}">
                  <a16:creationId xmlns:a16="http://schemas.microsoft.com/office/drawing/2014/main" id="{AD28587F-2854-428F-6302-9A13BA762A42}"/>
                </a:ext>
              </a:extLst>
            </p:cNvPr>
            <p:cNvSpPr/>
            <p:nvPr/>
          </p:nvSpPr>
          <p:spPr>
            <a:xfrm rot="19440011">
              <a:off x="3421876" y="3934146"/>
              <a:ext cx="2353729" cy="2353729"/>
            </a:xfrm>
            <a:custGeom>
              <a:avLst/>
              <a:gdLst>
                <a:gd name="f0" fmla="val 10800000"/>
                <a:gd name="f1" fmla="val 5400000"/>
                <a:gd name="f2" fmla="val 180"/>
                <a:gd name="f3" fmla="val w"/>
                <a:gd name="f4" fmla="val h"/>
                <a:gd name="f5" fmla="val 0"/>
                <a:gd name="f6" fmla="val 2353729"/>
                <a:gd name="f7" fmla="val 823805"/>
                <a:gd name="f8" fmla="val 1765297"/>
                <a:gd name="f9" fmla="val 588432"/>
                <a:gd name="f10" fmla="val 1176864"/>
                <a:gd name="f11" fmla="+- 0 0 -90"/>
                <a:gd name="f12" fmla="*/ f3 1 2353729"/>
                <a:gd name="f13" fmla="*/ f4 1 2353729"/>
                <a:gd name="f14" fmla="val f5"/>
                <a:gd name="f15" fmla="val f6"/>
                <a:gd name="f16" fmla="*/ f11 f0 1"/>
                <a:gd name="f17" fmla="+- f15 0 f14"/>
                <a:gd name="f18" fmla="*/ f16 1 f2"/>
                <a:gd name="f19" fmla="*/ f17 1 2353729"/>
                <a:gd name="f20" fmla="*/ 0 f17 1"/>
                <a:gd name="f21" fmla="*/ 1529924 f17 1"/>
                <a:gd name="f22" fmla="*/ 588432 f17 1"/>
                <a:gd name="f23" fmla="*/ 1765297 f17 1"/>
                <a:gd name="f24" fmla="*/ 2353729 f17 1"/>
                <a:gd name="f25" fmla="*/ 1176865 f17 1"/>
                <a:gd name="f26" fmla="+- f18 0 f1"/>
                <a:gd name="f27" fmla="*/ f20 1 2353729"/>
                <a:gd name="f28" fmla="*/ f21 1 2353729"/>
                <a:gd name="f29" fmla="*/ f22 1 2353729"/>
                <a:gd name="f30" fmla="*/ f23 1 2353729"/>
                <a:gd name="f31" fmla="*/ f24 1 2353729"/>
                <a:gd name="f32" fmla="*/ f25 1 2353729"/>
                <a:gd name="f33" fmla="*/ f14 1 f19"/>
                <a:gd name="f34" fmla="*/ f15 1 f19"/>
                <a:gd name="f35" fmla="*/ f27 1 f19"/>
                <a:gd name="f36" fmla="*/ f28 1 f19"/>
                <a:gd name="f37" fmla="*/ f29 1 f19"/>
                <a:gd name="f38" fmla="*/ f30 1 f19"/>
                <a:gd name="f39" fmla="*/ f31 1 f19"/>
                <a:gd name="f40" fmla="*/ f32 1 f19"/>
                <a:gd name="f41" fmla="*/ f33 f12 1"/>
                <a:gd name="f42" fmla="*/ f34 f12 1"/>
                <a:gd name="f43" fmla="*/ f34 f13 1"/>
                <a:gd name="f44" fmla="*/ f33 f13 1"/>
                <a:gd name="f45" fmla="*/ f35 f12 1"/>
                <a:gd name="f46" fmla="*/ f36 f13 1"/>
                <a:gd name="f47" fmla="*/ f37 f12 1"/>
                <a:gd name="f48" fmla="*/ f35 f13 1"/>
                <a:gd name="f49" fmla="*/ f38 f12 1"/>
                <a:gd name="f50" fmla="*/ f39 f12 1"/>
                <a:gd name="f51" fmla="*/ f40 f12 1"/>
                <a:gd name="f52" fmla="*/ f39 f13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9" y="f46"/>
                </a:cxn>
                <a:cxn ang="f26">
                  <a:pos x="f50" y="f46"/>
                </a:cxn>
                <a:cxn ang="f26">
                  <a:pos x="f51" y="f52"/>
                </a:cxn>
                <a:cxn ang="f26">
                  <a:pos x="f45" y="f46"/>
                </a:cxn>
              </a:cxnLst>
              <a:rect l="f41" t="f44" r="f42" b="f43"/>
              <a:pathLst>
                <a:path w="2353729" h="2353729">
                  <a:moveTo>
                    <a:pt x="f6" y="f7"/>
                  </a:moveTo>
                  <a:lnTo>
                    <a:pt x="f8" y="f7"/>
                  </a:lnTo>
                  <a:lnTo>
                    <a:pt x="f8" y="f6"/>
                  </a:lnTo>
                  <a:lnTo>
                    <a:pt x="f9" y="f6"/>
                  </a:lnTo>
                  <a:lnTo>
                    <a:pt x="f9" y="f7"/>
                  </a:lnTo>
                  <a:lnTo>
                    <a:pt x="f5" y="f7"/>
                  </a:lnTo>
                  <a:lnTo>
                    <a:pt x="f10" y="f5"/>
                  </a:lnTo>
                  <a:lnTo>
                    <a:pt x="f6" y="f7"/>
                  </a:lnTo>
                  <a:close/>
                </a:path>
              </a:pathLst>
            </a:custGeom>
            <a:solidFill>
              <a:srgbClr val="92B0C8"/>
            </a:solidFill>
            <a:ln w="12701" cap="flat">
              <a:solidFill>
                <a:srgbClr val="FFFFFF"/>
              </a:solidFill>
              <a:prstDash val="solid"/>
            </a:ln>
          </p:spPr>
          <p:txBody>
            <a:bodyPr vert="horz" wrap="square" lIns="695108" tIns="518583" rIns="695108" bIns="106683"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Garamond"/>
                </a:rPr>
                <a:t>Joy “raises the vibration”</a:t>
              </a:r>
            </a:p>
          </p:txBody>
        </p:sp>
        <p:sp>
          <p:nvSpPr>
            <p:cNvPr id="12" name="Freeform: Shape 11">
              <a:extLst>
                <a:ext uri="{FF2B5EF4-FFF2-40B4-BE49-F238E27FC236}">
                  <a16:creationId xmlns:a16="http://schemas.microsoft.com/office/drawing/2014/main" id="{778D0819-B7F9-E08B-2719-08698C81A4F6}"/>
                </a:ext>
              </a:extLst>
            </p:cNvPr>
            <p:cNvSpPr/>
            <p:nvPr/>
          </p:nvSpPr>
          <p:spPr>
            <a:xfrm rot="2160005">
              <a:off x="978040" y="3934148"/>
              <a:ext cx="2353729" cy="2353729"/>
            </a:xfrm>
            <a:custGeom>
              <a:avLst/>
              <a:gdLst>
                <a:gd name="f0" fmla="val 10800000"/>
                <a:gd name="f1" fmla="val 5400000"/>
                <a:gd name="f2" fmla="val 180"/>
                <a:gd name="f3" fmla="val w"/>
                <a:gd name="f4" fmla="val h"/>
                <a:gd name="f5" fmla="val 0"/>
                <a:gd name="f6" fmla="val 2353729"/>
                <a:gd name="f7" fmla="val 823805"/>
                <a:gd name="f8" fmla="val 1765297"/>
                <a:gd name="f9" fmla="val 588432"/>
                <a:gd name="f10" fmla="val 1176864"/>
                <a:gd name="f11" fmla="+- 0 0 -90"/>
                <a:gd name="f12" fmla="*/ f3 1 2353729"/>
                <a:gd name="f13" fmla="*/ f4 1 2353729"/>
                <a:gd name="f14" fmla="val f5"/>
                <a:gd name="f15" fmla="val f6"/>
                <a:gd name="f16" fmla="*/ f11 f0 1"/>
                <a:gd name="f17" fmla="+- f15 0 f14"/>
                <a:gd name="f18" fmla="*/ f16 1 f2"/>
                <a:gd name="f19" fmla="*/ f17 1 2353729"/>
                <a:gd name="f20" fmla="*/ 0 f17 1"/>
                <a:gd name="f21" fmla="*/ 1529924 f17 1"/>
                <a:gd name="f22" fmla="*/ 588432 f17 1"/>
                <a:gd name="f23" fmla="*/ 1765297 f17 1"/>
                <a:gd name="f24" fmla="*/ 2353729 f17 1"/>
                <a:gd name="f25" fmla="*/ 1176865 f17 1"/>
                <a:gd name="f26" fmla="+- f18 0 f1"/>
                <a:gd name="f27" fmla="*/ f20 1 2353729"/>
                <a:gd name="f28" fmla="*/ f21 1 2353729"/>
                <a:gd name="f29" fmla="*/ f22 1 2353729"/>
                <a:gd name="f30" fmla="*/ f23 1 2353729"/>
                <a:gd name="f31" fmla="*/ f24 1 2353729"/>
                <a:gd name="f32" fmla="*/ f25 1 2353729"/>
                <a:gd name="f33" fmla="*/ f14 1 f19"/>
                <a:gd name="f34" fmla="*/ f15 1 f19"/>
                <a:gd name="f35" fmla="*/ f27 1 f19"/>
                <a:gd name="f36" fmla="*/ f28 1 f19"/>
                <a:gd name="f37" fmla="*/ f29 1 f19"/>
                <a:gd name="f38" fmla="*/ f30 1 f19"/>
                <a:gd name="f39" fmla="*/ f31 1 f19"/>
                <a:gd name="f40" fmla="*/ f32 1 f19"/>
                <a:gd name="f41" fmla="*/ f33 f12 1"/>
                <a:gd name="f42" fmla="*/ f34 f12 1"/>
                <a:gd name="f43" fmla="*/ f34 f13 1"/>
                <a:gd name="f44" fmla="*/ f33 f13 1"/>
                <a:gd name="f45" fmla="*/ f35 f12 1"/>
                <a:gd name="f46" fmla="*/ f36 f13 1"/>
                <a:gd name="f47" fmla="*/ f37 f12 1"/>
                <a:gd name="f48" fmla="*/ f35 f13 1"/>
                <a:gd name="f49" fmla="*/ f38 f12 1"/>
                <a:gd name="f50" fmla="*/ f39 f12 1"/>
                <a:gd name="f51" fmla="*/ f40 f12 1"/>
                <a:gd name="f52" fmla="*/ f39 f13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9" y="f46"/>
                </a:cxn>
                <a:cxn ang="f26">
                  <a:pos x="f50" y="f46"/>
                </a:cxn>
                <a:cxn ang="f26">
                  <a:pos x="f51" y="f52"/>
                </a:cxn>
                <a:cxn ang="f26">
                  <a:pos x="f45" y="f46"/>
                </a:cxn>
              </a:cxnLst>
              <a:rect l="f41" t="f44" r="f42" b="f43"/>
              <a:pathLst>
                <a:path w="2353729" h="2353729">
                  <a:moveTo>
                    <a:pt x="f6" y="f7"/>
                  </a:moveTo>
                  <a:lnTo>
                    <a:pt x="f8" y="f7"/>
                  </a:lnTo>
                  <a:lnTo>
                    <a:pt x="f8" y="f6"/>
                  </a:lnTo>
                  <a:lnTo>
                    <a:pt x="f9" y="f6"/>
                  </a:lnTo>
                  <a:lnTo>
                    <a:pt x="f9" y="f7"/>
                  </a:lnTo>
                  <a:lnTo>
                    <a:pt x="f5" y="f7"/>
                  </a:lnTo>
                  <a:lnTo>
                    <a:pt x="f10" y="f5"/>
                  </a:lnTo>
                  <a:lnTo>
                    <a:pt x="f6" y="f7"/>
                  </a:lnTo>
                  <a:close/>
                </a:path>
              </a:pathLst>
            </a:custGeom>
            <a:solidFill>
              <a:srgbClr val="92B0C8"/>
            </a:solidFill>
            <a:ln w="12701" cap="flat">
              <a:solidFill>
                <a:srgbClr val="FFFFFF"/>
              </a:solidFill>
              <a:prstDash val="solid"/>
            </a:ln>
          </p:spPr>
          <p:txBody>
            <a:bodyPr vert="horz" wrap="square" lIns="695108" tIns="518583" rIns="695108" bIns="106683"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Garamond"/>
                </a:rPr>
                <a:t>Joy brings lightness of being</a:t>
              </a:r>
            </a:p>
          </p:txBody>
        </p:sp>
        <p:sp>
          <p:nvSpPr>
            <p:cNvPr id="13" name="Freeform: Shape 12">
              <a:extLst>
                <a:ext uri="{FF2B5EF4-FFF2-40B4-BE49-F238E27FC236}">
                  <a16:creationId xmlns:a16="http://schemas.microsoft.com/office/drawing/2014/main" id="{DAEB13C0-5CC5-1454-5549-7EBD6786B8C0}"/>
                </a:ext>
              </a:extLst>
            </p:cNvPr>
            <p:cNvSpPr/>
            <p:nvPr/>
          </p:nvSpPr>
          <p:spPr>
            <a:xfrm rot="1080003">
              <a:off x="222867" y="1609931"/>
              <a:ext cx="2353729" cy="2353729"/>
            </a:xfrm>
            <a:custGeom>
              <a:avLst/>
              <a:gdLst>
                <a:gd name="f0" fmla="val 10800000"/>
                <a:gd name="f1" fmla="val 5400000"/>
                <a:gd name="f2" fmla="val 180"/>
                <a:gd name="f3" fmla="val w"/>
                <a:gd name="f4" fmla="val h"/>
                <a:gd name="f5" fmla="val 0"/>
                <a:gd name="f6" fmla="val 2353729"/>
                <a:gd name="f7" fmla="val 1529924"/>
                <a:gd name="f8" fmla="val 1765297"/>
                <a:gd name="f9" fmla="val 588432"/>
                <a:gd name="f10" fmla="val 1176864"/>
                <a:gd name="f11" fmla="+- 0 0 -90"/>
                <a:gd name="f12" fmla="*/ f3 1 2353729"/>
                <a:gd name="f13" fmla="*/ f4 1 2353729"/>
                <a:gd name="f14" fmla="val f5"/>
                <a:gd name="f15" fmla="val f6"/>
                <a:gd name="f16" fmla="*/ f11 f0 1"/>
                <a:gd name="f17" fmla="+- f15 0 f14"/>
                <a:gd name="f18" fmla="*/ f16 1 f2"/>
                <a:gd name="f19" fmla="*/ f17 1 2353729"/>
                <a:gd name="f20" fmla="*/ 0 f17 1"/>
                <a:gd name="f21" fmla="*/ 1529924 f17 1"/>
                <a:gd name="f22" fmla="*/ 588432 f17 1"/>
                <a:gd name="f23" fmla="*/ 1765297 f17 1"/>
                <a:gd name="f24" fmla="*/ 2353729 f17 1"/>
                <a:gd name="f25" fmla="*/ 1176865 f17 1"/>
                <a:gd name="f26" fmla="+- f18 0 f1"/>
                <a:gd name="f27" fmla="*/ f20 1 2353729"/>
                <a:gd name="f28" fmla="*/ f21 1 2353729"/>
                <a:gd name="f29" fmla="*/ f22 1 2353729"/>
                <a:gd name="f30" fmla="*/ f23 1 2353729"/>
                <a:gd name="f31" fmla="*/ f24 1 2353729"/>
                <a:gd name="f32" fmla="*/ f25 1 2353729"/>
                <a:gd name="f33" fmla="*/ f14 1 f19"/>
                <a:gd name="f34" fmla="*/ f15 1 f19"/>
                <a:gd name="f35" fmla="*/ f27 1 f19"/>
                <a:gd name="f36" fmla="*/ f28 1 f19"/>
                <a:gd name="f37" fmla="*/ f29 1 f19"/>
                <a:gd name="f38" fmla="*/ f30 1 f19"/>
                <a:gd name="f39" fmla="*/ f31 1 f19"/>
                <a:gd name="f40" fmla="*/ f32 1 f19"/>
                <a:gd name="f41" fmla="*/ f33 f12 1"/>
                <a:gd name="f42" fmla="*/ f34 f12 1"/>
                <a:gd name="f43" fmla="*/ f34 f13 1"/>
                <a:gd name="f44" fmla="*/ f33 f13 1"/>
                <a:gd name="f45" fmla="*/ f35 f12 1"/>
                <a:gd name="f46" fmla="*/ f36 f13 1"/>
                <a:gd name="f47" fmla="*/ f37 f12 1"/>
                <a:gd name="f48" fmla="*/ f35 f13 1"/>
                <a:gd name="f49" fmla="*/ f38 f12 1"/>
                <a:gd name="f50" fmla="*/ f39 f12 1"/>
                <a:gd name="f51" fmla="*/ f40 f12 1"/>
                <a:gd name="f52" fmla="*/ f39 f13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9" y="f46"/>
                </a:cxn>
                <a:cxn ang="f26">
                  <a:pos x="f50" y="f46"/>
                </a:cxn>
                <a:cxn ang="f26">
                  <a:pos x="f51" y="f52"/>
                </a:cxn>
                <a:cxn ang="f26">
                  <a:pos x="f45" y="f46"/>
                </a:cxn>
              </a:cxnLst>
              <a:rect l="f41" t="f44" r="f42" b="f43"/>
              <a:pathLst>
                <a:path w="2353729" h="2353729">
                  <a:moveTo>
                    <a:pt x="f7" y="f6"/>
                  </a:moveTo>
                  <a:lnTo>
                    <a:pt x="f7" y="f8"/>
                  </a:lnTo>
                  <a:lnTo>
                    <a:pt x="f5" y="f8"/>
                  </a:lnTo>
                  <a:lnTo>
                    <a:pt x="f5" y="f9"/>
                  </a:lnTo>
                  <a:lnTo>
                    <a:pt x="f7" y="f9"/>
                  </a:lnTo>
                  <a:lnTo>
                    <a:pt x="f7" y="f5"/>
                  </a:lnTo>
                  <a:lnTo>
                    <a:pt x="f6" y="f10"/>
                  </a:lnTo>
                  <a:lnTo>
                    <a:pt x="f7" y="f6"/>
                  </a:lnTo>
                  <a:close/>
                </a:path>
              </a:pathLst>
            </a:custGeom>
            <a:solidFill>
              <a:srgbClr val="92B0C8"/>
            </a:solidFill>
            <a:ln w="12701" cap="flat">
              <a:solidFill>
                <a:srgbClr val="FFFFFF"/>
              </a:solidFill>
              <a:prstDash val="solid"/>
            </a:ln>
          </p:spPr>
          <p:txBody>
            <a:bodyPr vert="horz" wrap="square" lIns="106683" tIns="695108" rIns="518583" bIns="695108"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500" b="0" i="0" u="none" strike="noStrike" kern="1200" cap="none" spc="0" baseline="0">
                  <a:solidFill>
                    <a:srgbClr val="FFFFFF"/>
                  </a:solidFill>
                  <a:uFillTx/>
                  <a:latin typeface="Garamond"/>
                </a:rPr>
                <a:t>Joy supports our self-preservation</a:t>
              </a:r>
            </a:p>
          </p:txBody>
        </p:sp>
      </p:grpSp>
      <p:pic>
        <p:nvPicPr>
          <p:cNvPr id="14" name="Picture 28" descr="A picture containing person, holding, hand, handwear&#10;&#10;Description automatically generated">
            <a:extLst>
              <a:ext uri="{FF2B5EF4-FFF2-40B4-BE49-F238E27FC236}">
                <a16:creationId xmlns:a16="http://schemas.microsoft.com/office/drawing/2014/main" id="{3A673A93-F561-FBDA-1C6D-4D0A5FC24167}"/>
              </a:ext>
            </a:extLst>
          </p:cNvPr>
          <p:cNvPicPr>
            <a:picLocks noChangeAspect="1"/>
          </p:cNvPicPr>
          <p:nvPr/>
        </p:nvPicPr>
        <p:blipFill>
          <a:blip r:embed="rId3"/>
          <a:stretch>
            <a:fillRect/>
          </a:stretch>
        </p:blipFill>
        <p:spPr>
          <a:xfrm>
            <a:off x="2394365" y="2268416"/>
            <a:ext cx="1966819" cy="2194560"/>
          </a:xfrm>
          <a:prstGeom prst="rect">
            <a:avLst/>
          </a:prstGeom>
          <a:noFill/>
          <a:ln cap="flat">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683">
    <p:bg>
      <p:bgPr>
        <a:solidFill>
          <a:srgbClr val="FFFFFF"/>
        </a:solidFill>
        <a:effectLst/>
      </p:bgPr>
    </p:bg>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E1664033-BA90-C787-C476-3A6F77D89434}"/>
              </a:ext>
            </a:extLst>
          </p:cNvPr>
          <p:cNvSpPr>
            <a:spLocks noMove="1" noResize="1"/>
          </p:cNvSpPr>
          <p:nvPr/>
        </p:nvSpPr>
        <p:spPr>
          <a:xfrm>
            <a:off x="184388" y="237744"/>
            <a:ext cx="7652979" cy="6382512"/>
          </a:xfrm>
          <a:prstGeom prst="rect">
            <a:avLst/>
          </a:prstGeom>
          <a:solidFill>
            <a:srgbClr val="E7E0C7"/>
          </a:solidFill>
          <a:ln cap="flat">
            <a:noFill/>
            <a:prstDash val="solid"/>
          </a:ln>
        </p:spPr>
        <p:txBody>
          <a:bodyPr lIns="0" tIns="0" rIns="0" bIns="0">
            <a:noAutofit/>
          </a:bodyPr>
          <a:lstStyle/>
          <a:p>
            <a:endParaRPr lang="en-US"/>
          </a:p>
        </p:txBody>
      </p:sp>
      <p:sp>
        <p:nvSpPr>
          <p:cNvPr id="3" name="Rectangle 20">
            <a:extLst>
              <a:ext uri="{FF2B5EF4-FFF2-40B4-BE49-F238E27FC236}">
                <a16:creationId xmlns:a16="http://schemas.microsoft.com/office/drawing/2014/main" id="{F0C7AFB1-A9B8-2CE5-512F-386512863B00}"/>
              </a:ext>
            </a:extLst>
          </p:cNvPr>
          <p:cNvSpPr>
            <a:spLocks noMove="1" noResize="1"/>
          </p:cNvSpPr>
          <p:nvPr/>
        </p:nvSpPr>
        <p:spPr>
          <a:xfrm>
            <a:off x="321548" y="374904"/>
            <a:ext cx="7340153" cy="6108192"/>
          </a:xfrm>
          <a:prstGeom prst="rect">
            <a:avLst/>
          </a:prstGeom>
          <a:noFill/>
          <a:ln w="6345" cap="sq">
            <a:solidFill>
              <a:srgbClr val="404040"/>
            </a:solidFill>
            <a:prstDash val="solid"/>
            <a:miter/>
          </a:ln>
        </p:spPr>
        <p:txBody>
          <a:bodyPr lIns="0" tIns="0" rIns="0" bIns="0">
            <a:noAutofit/>
          </a:bodyPr>
          <a:lstStyle/>
          <a:p>
            <a:endParaRPr lang="en-US"/>
          </a:p>
        </p:txBody>
      </p:sp>
      <p:sp>
        <p:nvSpPr>
          <p:cNvPr id="4" name="Title 1">
            <a:extLst>
              <a:ext uri="{FF2B5EF4-FFF2-40B4-BE49-F238E27FC236}">
                <a16:creationId xmlns:a16="http://schemas.microsoft.com/office/drawing/2014/main" id="{DA5BF290-844D-8172-972C-5507AAE8631E}"/>
              </a:ext>
            </a:extLst>
          </p:cNvPr>
          <p:cNvSpPr txBox="1">
            <a:spLocks noGrp="1"/>
          </p:cNvSpPr>
          <p:nvPr>
            <p:ph type="title"/>
          </p:nvPr>
        </p:nvSpPr>
        <p:spPr>
          <a:xfrm>
            <a:off x="868680" y="642594"/>
            <a:ext cx="6281928" cy="1744181"/>
          </a:xfrm>
          <a:prstGeom prst="rect">
            <a:avLst/>
          </a:prstGeom>
          <a:noFill/>
          <a:ln>
            <a:noFill/>
          </a:ln>
        </p:spPr>
        <p:txBody>
          <a:bodyPr vert="horz" wrap="square" lIns="91440" tIns="45720" rIns="91440" bIns="45720" anchor="ctr" anchorCtr="0" compatLnSpc="1">
            <a:normAutofit/>
          </a:bodyPr>
          <a:lstStyle/>
          <a:p>
            <a:pPr lvl="0"/>
            <a:r>
              <a:rPr lang="en-US"/>
              <a:t>How do we cultivate joy, or awe?</a:t>
            </a:r>
          </a:p>
        </p:txBody>
      </p:sp>
      <p:sp>
        <p:nvSpPr>
          <p:cNvPr id="5" name="Content Placeholder 2">
            <a:extLst>
              <a:ext uri="{FF2B5EF4-FFF2-40B4-BE49-F238E27FC236}">
                <a16:creationId xmlns:a16="http://schemas.microsoft.com/office/drawing/2014/main" id="{52FCCD05-7138-6718-59A0-C7EF1578AEBE}"/>
              </a:ext>
            </a:extLst>
          </p:cNvPr>
          <p:cNvSpPr txBox="1">
            <a:spLocks noGrp="1"/>
          </p:cNvSpPr>
          <p:nvPr>
            <p:ph idx="1"/>
          </p:nvPr>
        </p:nvSpPr>
        <p:spPr>
          <a:xfrm>
            <a:off x="868680" y="2386584"/>
            <a:ext cx="6281928" cy="3648456"/>
          </a:xfrm>
          <a:prstGeom prst="rect">
            <a:avLst/>
          </a:prstGeom>
          <a:noFill/>
          <a:ln>
            <a:noFill/>
          </a:ln>
        </p:spPr>
        <p:txBody>
          <a:bodyPr vert="horz" wrap="square" lIns="91440" tIns="45720" rIns="91440" bIns="45720" anchor="t" anchorCtr="0" compatLnSpc="1">
            <a:normAutofit lnSpcReduction="10000"/>
          </a:bodyPr>
          <a:lstStyle/>
          <a:p>
            <a:pPr lvl="0"/>
            <a:r>
              <a:rPr lang="en-US">
                <a:cs typeface="Times New Roman"/>
              </a:rPr>
              <a:t>1-Mindfulness (the total awareness of what is happening -feeling, thinking, or nothing-, without judgment. It is being in the moment). </a:t>
            </a:r>
            <a:endParaRPr lang="en-US">
              <a:cs typeface="Segoe UI" pitchFamily="34"/>
            </a:endParaRPr>
          </a:p>
          <a:p>
            <a:pPr lvl="0"/>
            <a:r>
              <a:rPr lang="en-US">
                <a:cs typeface="Times New Roman"/>
              </a:rPr>
              <a:t>2-Notice, find, and create beauty</a:t>
            </a:r>
            <a:endParaRPr lang="en-US"/>
          </a:p>
          <a:p>
            <a:pPr lvl="0"/>
            <a:r>
              <a:rPr lang="en-US">
                <a:cs typeface="Times New Roman"/>
              </a:rPr>
              <a:t>3-Gratitude (which enhances 1 and 2). It helps accept the unknown, the ambiguity, the mysterious. </a:t>
            </a:r>
          </a:p>
          <a:p>
            <a:pPr lvl="0"/>
            <a:r>
              <a:rPr lang="en-US">
                <a:cs typeface="Times New Roman"/>
              </a:rPr>
              <a:t>4-Let go of outcome, and be a conduit for creativity and love</a:t>
            </a:r>
          </a:p>
          <a:p>
            <a:pPr lvl="0"/>
            <a:r>
              <a:rPr lang="en-US">
                <a:cs typeface="Times New Roman"/>
              </a:rPr>
              <a:t>5-Be around joyful and positive people! :) </a:t>
            </a:r>
          </a:p>
          <a:p>
            <a:pPr lvl="0"/>
            <a:endParaRPr lang="en-US">
              <a:cs typeface="Times New Roman"/>
            </a:endParaRPr>
          </a:p>
          <a:p>
            <a:pPr lvl="0"/>
            <a:r>
              <a:rPr lang="en-US">
                <a:cs typeface="Times New Roman"/>
              </a:rPr>
              <a:t>"</a:t>
            </a:r>
            <a:r>
              <a:rPr lang="en-US" b="1">
                <a:cs typeface="Times New Roman"/>
              </a:rPr>
              <a:t>The instant makes us touch eternity"   </a:t>
            </a:r>
          </a:p>
          <a:p>
            <a:pPr marL="2271397" lvl="8" indent="0">
              <a:lnSpc>
                <a:spcPct val="100000"/>
              </a:lnSpc>
              <a:buNone/>
            </a:pPr>
            <a:r>
              <a:rPr lang="en-US" sz="1400">
                <a:solidFill>
                  <a:srgbClr val="000000"/>
                </a:solidFill>
                <a:latin typeface="Garamond"/>
                <a:cs typeface="Times New Roman"/>
              </a:rPr>
              <a:t>                                        -Frédéric Lenoir</a:t>
            </a:r>
            <a:endParaRPr lang="en-US" sz="1400">
              <a:solidFill>
                <a:srgbClr val="000000"/>
              </a:solidFill>
              <a:latin typeface="Garamond"/>
            </a:endParaRPr>
          </a:p>
          <a:p>
            <a:pPr lvl="0"/>
            <a:endParaRPr lang="en-US"/>
          </a:p>
        </p:txBody>
      </p:sp>
      <p:pic>
        <p:nvPicPr>
          <p:cNvPr id="6" name="Picture 4">
            <a:extLst>
              <a:ext uri="{FF2B5EF4-FFF2-40B4-BE49-F238E27FC236}">
                <a16:creationId xmlns:a16="http://schemas.microsoft.com/office/drawing/2014/main" id="{B05C4323-DB20-C7DB-BFC4-4E595B33943F}"/>
              </a:ext>
            </a:extLst>
          </p:cNvPr>
          <p:cNvPicPr>
            <a:picLocks noChangeAspect="1"/>
          </p:cNvPicPr>
          <p:nvPr/>
        </p:nvPicPr>
        <p:blipFill>
          <a:blip r:embed="rId2"/>
          <a:srcRect r="7683" b="-2"/>
          <a:stretch>
            <a:fillRect/>
          </a:stretch>
        </p:blipFill>
        <p:spPr>
          <a:xfrm>
            <a:off x="7837368" y="237744"/>
            <a:ext cx="4124419" cy="6382512"/>
          </a:xfrm>
          <a:prstGeom prst="rect">
            <a:avLst/>
          </a:prstGeom>
          <a:noFill/>
          <a:ln cap="flat">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649">
    <p:bg>
      <p:bgPr>
        <a:solidFill>
          <a:srgbClr val="FFFFFF"/>
        </a:solidFill>
        <a:effectLst/>
      </p:bgPr>
    </p:bg>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F0BAE74-958F-6A14-ADA9-D3954EF59E8E}"/>
              </a:ext>
            </a:extLst>
          </p:cNvPr>
          <p:cNvSpPr>
            <a:spLocks noMove="1" noResize="1"/>
          </p:cNvSpPr>
          <p:nvPr/>
        </p:nvSpPr>
        <p:spPr>
          <a:xfrm>
            <a:off x="0" y="0"/>
            <a:ext cx="6579455"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3" name="Rectangle 38">
            <a:extLst>
              <a:ext uri="{FF2B5EF4-FFF2-40B4-BE49-F238E27FC236}">
                <a16:creationId xmlns:a16="http://schemas.microsoft.com/office/drawing/2014/main" id="{B911EBCF-07A4-9A13-4F1A-F27D8D7D7B58}"/>
              </a:ext>
            </a:extLst>
          </p:cNvPr>
          <p:cNvSpPr>
            <a:spLocks noMove="1" noResize="1"/>
          </p:cNvSpPr>
          <p:nvPr/>
        </p:nvSpPr>
        <p:spPr>
          <a:xfrm>
            <a:off x="6579455" y="233263"/>
            <a:ext cx="5362178" cy="6391473"/>
          </a:xfrm>
          <a:prstGeom prst="rect">
            <a:avLst/>
          </a:prstGeom>
          <a:solidFill>
            <a:srgbClr val="E7E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4" name="Title 1">
            <a:extLst>
              <a:ext uri="{FF2B5EF4-FFF2-40B4-BE49-F238E27FC236}">
                <a16:creationId xmlns:a16="http://schemas.microsoft.com/office/drawing/2014/main" id="{BC152C3E-1D03-A9A6-32F9-90574AB59142}"/>
              </a:ext>
            </a:extLst>
          </p:cNvPr>
          <p:cNvSpPr txBox="1">
            <a:spLocks noGrp="1"/>
          </p:cNvSpPr>
          <p:nvPr>
            <p:ph type="title"/>
          </p:nvPr>
        </p:nvSpPr>
        <p:spPr>
          <a:xfrm>
            <a:off x="7064078" y="642594"/>
            <a:ext cx="4472924" cy="1371600"/>
          </a:xfrm>
          <a:prstGeom prst="rect">
            <a:avLst/>
          </a:prstGeom>
          <a:noFill/>
          <a:ln>
            <a:noFill/>
          </a:ln>
        </p:spPr>
        <p:txBody>
          <a:bodyPr vert="horz" wrap="square" lIns="91440" tIns="45720" rIns="91440" bIns="45720" anchor="ctr" anchorCtr="0" compatLnSpc="1">
            <a:normAutofit/>
          </a:bodyPr>
          <a:lstStyle/>
          <a:p>
            <a:pPr lvl="0"/>
            <a:r>
              <a:rPr lang="fr-CA" sz="3400"/>
              <a:t>You can create your meditation/joy « menu »</a:t>
            </a:r>
            <a:endParaRPr lang="en-US" sz="3400"/>
          </a:p>
        </p:txBody>
      </p:sp>
      <p:pic>
        <p:nvPicPr>
          <p:cNvPr id="5" name="Picture 5" descr="A picture containing tree, outdoor, plant, oak&#10;&#10;Description automatically generated">
            <a:extLst>
              <a:ext uri="{FF2B5EF4-FFF2-40B4-BE49-F238E27FC236}">
                <a16:creationId xmlns:a16="http://schemas.microsoft.com/office/drawing/2014/main" id="{D9ABDB6A-EFFD-9466-8AAF-3B38A260E533}"/>
              </a:ext>
            </a:extLst>
          </p:cNvPr>
          <p:cNvPicPr>
            <a:picLocks noChangeAspect="1"/>
          </p:cNvPicPr>
          <p:nvPr/>
        </p:nvPicPr>
        <p:blipFill>
          <a:blip r:embed="rId2"/>
          <a:srcRect l="20154" r="13459" b="2"/>
          <a:stretch>
            <a:fillRect/>
          </a:stretch>
        </p:blipFill>
        <p:spPr>
          <a:xfrm>
            <a:off x="233263" y="233263"/>
            <a:ext cx="3324383" cy="3755623"/>
          </a:xfrm>
          <a:prstGeom prst="rect">
            <a:avLst/>
          </a:prstGeom>
          <a:noFill/>
          <a:ln cap="flat">
            <a:noFill/>
          </a:ln>
        </p:spPr>
      </p:pic>
      <p:sp>
        <p:nvSpPr>
          <p:cNvPr id="6" name="Rectangle 40">
            <a:extLst>
              <a:ext uri="{FF2B5EF4-FFF2-40B4-BE49-F238E27FC236}">
                <a16:creationId xmlns:a16="http://schemas.microsoft.com/office/drawing/2014/main" id="{3D7E57E2-409C-2B37-429D-839D1760F53F}"/>
              </a:ext>
            </a:extLst>
          </p:cNvPr>
          <p:cNvSpPr>
            <a:spLocks noMove="1" noResize="1"/>
          </p:cNvSpPr>
          <p:nvPr/>
        </p:nvSpPr>
        <p:spPr>
          <a:xfrm>
            <a:off x="3692246" y="239051"/>
            <a:ext cx="2722671" cy="2474933"/>
          </a:xfrm>
          <a:prstGeom prst="rect">
            <a:avLst/>
          </a:prstGeom>
          <a:solidFill>
            <a:srgbClr val="494C73"/>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7" name="Rectangle 42">
            <a:extLst>
              <a:ext uri="{FF2B5EF4-FFF2-40B4-BE49-F238E27FC236}">
                <a16:creationId xmlns:a16="http://schemas.microsoft.com/office/drawing/2014/main" id="{7B617CC9-DEB4-D9FC-E990-2BB7F23D4761}"/>
              </a:ext>
            </a:extLst>
          </p:cNvPr>
          <p:cNvSpPr>
            <a:spLocks noMove="1" noResize="1"/>
          </p:cNvSpPr>
          <p:nvPr/>
        </p:nvSpPr>
        <p:spPr>
          <a:xfrm>
            <a:off x="233263" y="4154695"/>
            <a:ext cx="3324383" cy="2470041"/>
          </a:xfrm>
          <a:prstGeom prst="rect">
            <a:avLst/>
          </a:prstGeom>
          <a:solidFill>
            <a:srgbClr val="494C73"/>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pic>
        <p:nvPicPr>
          <p:cNvPr id="8" name="Picture 4" descr="C:\Users\cgiroux\Desktop\Cutting edge\free images\buddha.jpg">
            <a:extLst>
              <a:ext uri="{FF2B5EF4-FFF2-40B4-BE49-F238E27FC236}">
                <a16:creationId xmlns:a16="http://schemas.microsoft.com/office/drawing/2014/main" id="{7926C762-BF45-378F-BF69-E1E6A157F67E}"/>
              </a:ext>
            </a:extLst>
          </p:cNvPr>
          <p:cNvPicPr>
            <a:picLocks noChangeAspect="1"/>
          </p:cNvPicPr>
          <p:nvPr/>
        </p:nvPicPr>
        <p:blipFill>
          <a:blip r:embed="rId3"/>
          <a:srcRect l="22454" r="29261" b="-2"/>
          <a:stretch>
            <a:fillRect/>
          </a:stretch>
        </p:blipFill>
        <p:spPr>
          <a:xfrm>
            <a:off x="3692246" y="2874855"/>
            <a:ext cx="2722671" cy="3749881"/>
          </a:xfrm>
          <a:prstGeom prst="rect">
            <a:avLst/>
          </a:prstGeom>
          <a:noFill/>
          <a:ln cap="flat">
            <a:noFill/>
          </a:ln>
        </p:spPr>
      </p:pic>
      <p:sp>
        <p:nvSpPr>
          <p:cNvPr id="9" name="Content Placeholder 7">
            <a:extLst>
              <a:ext uri="{FF2B5EF4-FFF2-40B4-BE49-F238E27FC236}">
                <a16:creationId xmlns:a16="http://schemas.microsoft.com/office/drawing/2014/main" id="{E118A44E-B5C8-0591-FBDD-68A7114AEA03}"/>
              </a:ext>
            </a:extLst>
          </p:cNvPr>
          <p:cNvSpPr txBox="1">
            <a:spLocks noGrp="1"/>
          </p:cNvSpPr>
          <p:nvPr>
            <p:ph idx="1"/>
          </p:nvPr>
        </p:nvSpPr>
        <p:spPr>
          <a:xfrm>
            <a:off x="7064078" y="2103120"/>
            <a:ext cx="4472924" cy="3931920"/>
          </a:xfrm>
          <a:prstGeom prst="rect">
            <a:avLst/>
          </a:prstGeom>
          <a:noFill/>
          <a:ln>
            <a:noFill/>
          </a:ln>
        </p:spPr>
        <p:txBody>
          <a:bodyPr vert="horz" wrap="square" lIns="91440" tIns="45720" rIns="91440" bIns="45720" anchor="t" anchorCtr="0" compatLnSpc="1">
            <a:normAutofit/>
          </a:bodyPr>
          <a:lstStyle/>
          <a:p>
            <a:pPr lvl="0"/>
            <a:r>
              <a:rPr lang="en-US" dirty="0"/>
              <a:t>Walk in nature</a:t>
            </a:r>
          </a:p>
          <a:p>
            <a:r>
              <a:rPr lang="en-US" dirty="0"/>
              <a:t>Play (or learn to) a musical instrument</a:t>
            </a:r>
          </a:p>
          <a:p>
            <a:pPr lvl="0"/>
            <a:r>
              <a:rPr lang="en-US" dirty="0"/>
              <a:t>Journaling, “morning pages”</a:t>
            </a:r>
          </a:p>
          <a:p>
            <a:pPr lvl="0"/>
            <a:r>
              <a:rPr lang="en-US" dirty="0"/>
              <a:t>Storytelling with a prompt</a:t>
            </a:r>
          </a:p>
          <a:p>
            <a:pPr lvl="0"/>
            <a:r>
              <a:rPr lang="en-US" dirty="0"/>
              <a:t>Gratitude list</a:t>
            </a:r>
          </a:p>
          <a:p>
            <a:pPr lvl="0"/>
            <a:r>
              <a:rPr lang="en-US" dirty="0"/>
              <a:t>Joy list or your own “sweetness of life”</a:t>
            </a:r>
          </a:p>
          <a:p>
            <a:pPr lvl="0"/>
            <a:r>
              <a:rPr lang="en-US" dirty="0"/>
              <a:t>Positive mantras, pledge to self</a:t>
            </a:r>
          </a:p>
          <a:p>
            <a:pPr lvl="0"/>
            <a:r>
              <a:rPr lang="en-US" dirty="0"/>
              <a:t>Body movement: yoga, dancing</a:t>
            </a:r>
          </a:p>
          <a:p>
            <a:pPr lvl="0"/>
            <a:r>
              <a:rPr lang="en-US" dirty="0"/>
              <a:t>Sensory/memory bag</a:t>
            </a:r>
          </a:p>
          <a:p>
            <a:pPr lvl="0"/>
            <a:r>
              <a:rPr lang="en-US" dirty="0"/>
              <a:t>Mindful cooking, eating etc.</a:t>
            </a:r>
          </a:p>
        </p:txBody>
      </p:sp>
      <p:sp>
        <p:nvSpPr>
          <p:cNvPr id="10" name="Rectangle 44">
            <a:extLst>
              <a:ext uri="{FF2B5EF4-FFF2-40B4-BE49-F238E27FC236}">
                <a16:creationId xmlns:a16="http://schemas.microsoft.com/office/drawing/2014/main" id="{DE367BA4-C232-5715-4CF2-DC840359F1F5}"/>
              </a:ext>
            </a:extLst>
          </p:cNvPr>
          <p:cNvSpPr>
            <a:spLocks noMove="1" noResize="1"/>
          </p:cNvSpPr>
          <p:nvPr/>
        </p:nvSpPr>
        <p:spPr>
          <a:xfrm>
            <a:off x="6708715" y="374904"/>
            <a:ext cx="5103659" cy="6108192"/>
          </a:xfrm>
          <a:prstGeom prst="rect">
            <a:avLst/>
          </a:prstGeom>
          <a:noFill/>
          <a:ln w="6345" cap="sq">
            <a:solidFill>
              <a:srgbClr val="404040"/>
            </a:solidFill>
            <a:prstDash val="solid"/>
            <a:miter/>
          </a:ln>
        </p:spPr>
        <p:txBody>
          <a:bodyPr lIns="0" tIns="0" rIns="0" bIns="0">
            <a:noAutofit/>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67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4AF0E-2858-C701-3ED3-29490F836A72}"/>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Self-care toolkit principles</a:t>
            </a:r>
          </a:p>
        </p:txBody>
      </p:sp>
      <p:sp>
        <p:nvSpPr>
          <p:cNvPr id="3" name="Content Placeholder 2">
            <a:extLst>
              <a:ext uri="{FF2B5EF4-FFF2-40B4-BE49-F238E27FC236}">
                <a16:creationId xmlns:a16="http://schemas.microsoft.com/office/drawing/2014/main" id="{B359B3E4-65F3-E9FA-F4F7-66E7C1FB52BF}"/>
              </a:ext>
            </a:extLst>
          </p:cNvPr>
          <p:cNvSpPr txBox="1">
            <a:spLocks noGrp="1"/>
          </p:cNvSpPr>
          <p:nvPr>
            <p:ph idx="1"/>
          </p:nvPr>
        </p:nvSpPr>
        <p:spPr>
          <a:xfrm>
            <a:off x="1066803" y="2103120"/>
            <a:ext cx="4754880" cy="3749039"/>
          </a:xfrm>
        </p:spPr>
        <p:txBody>
          <a:bodyPr/>
          <a:lstStyle/>
          <a:p>
            <a:pPr lvl="0"/>
            <a:r>
              <a:rPr lang="en-US"/>
              <a:t>Self-care is HOLISTIC (and NOT selfish)</a:t>
            </a:r>
          </a:p>
          <a:p>
            <a:pPr lvl="0"/>
            <a:r>
              <a:rPr lang="en-US"/>
              <a:t>Only YOU can take care of YOU</a:t>
            </a:r>
          </a:p>
          <a:p>
            <a:pPr lvl="0"/>
            <a:r>
              <a:rPr lang="en-US">
                <a:cs typeface="Times New Roman"/>
              </a:rPr>
              <a:t>Set boundaries</a:t>
            </a:r>
          </a:p>
          <a:p>
            <a:pPr lvl="0"/>
            <a:r>
              <a:rPr lang="en-US">
                <a:cs typeface="Times New Roman"/>
              </a:rPr>
              <a:t>Combine modalities (meditation in group)</a:t>
            </a:r>
          </a:p>
          <a:p>
            <a:pPr lvl="0"/>
            <a:r>
              <a:rPr lang="en-US"/>
              <a:t>Sensory/happy memory bag: comforting, sacred, joyful (your anchors)</a:t>
            </a:r>
          </a:p>
          <a:p>
            <a:pPr lvl="0"/>
            <a:r>
              <a:rPr lang="en-US">
                <a:cs typeface="Times New Roman"/>
              </a:rPr>
              <a:t>In order to manage triggers and address blind spots, self-awareness and cohesive narrative can help (your own case report):</a:t>
            </a:r>
            <a:endParaRPr lang="en-US"/>
          </a:p>
          <a:p>
            <a:pPr lvl="1"/>
            <a:r>
              <a:rPr lang="en-US" sz="1800"/>
              <a:t>Mindfulness practices (being present to self)</a:t>
            </a:r>
          </a:p>
          <a:p>
            <a:pPr lvl="1"/>
            <a:endParaRPr lang="en-US" sz="1800"/>
          </a:p>
          <a:p>
            <a:pPr lvl="0"/>
            <a:endParaRPr lang="en-US"/>
          </a:p>
          <a:p>
            <a:pPr lvl="0"/>
            <a:endParaRPr lang="en-US"/>
          </a:p>
          <a:p>
            <a:pPr lvl="0"/>
            <a:endParaRPr lang="en-US">
              <a:latin typeface="Segoe UI" pitchFamily="34"/>
            </a:endParaRPr>
          </a:p>
          <a:p>
            <a:pPr lvl="0"/>
            <a:endParaRPr lang="en-US"/>
          </a:p>
        </p:txBody>
      </p:sp>
      <p:sp>
        <p:nvSpPr>
          <p:cNvPr id="4" name="Content Placeholder 3">
            <a:extLst>
              <a:ext uri="{FF2B5EF4-FFF2-40B4-BE49-F238E27FC236}">
                <a16:creationId xmlns:a16="http://schemas.microsoft.com/office/drawing/2014/main" id="{D27D689F-9B2C-03EA-819F-82EDC26504B5}"/>
              </a:ext>
            </a:extLst>
          </p:cNvPr>
          <p:cNvSpPr txBox="1">
            <a:spLocks noGrp="1"/>
          </p:cNvSpPr>
          <p:nvPr>
            <p:ph sz="half" idx="2"/>
          </p:nvPr>
        </p:nvSpPr>
        <p:spPr>
          <a:xfrm>
            <a:off x="6370323" y="2103120"/>
            <a:ext cx="4754880" cy="3749039"/>
          </a:xfrm>
          <a:prstGeom prst="rect">
            <a:avLst/>
          </a:prstGeom>
          <a:noFill/>
          <a:ln>
            <a:noFill/>
          </a:ln>
        </p:spPr>
        <p:txBody>
          <a:bodyPr vert="horz" wrap="square" lIns="91440" tIns="45720" rIns="91440" bIns="45720" anchor="t" anchorCtr="0" compatLnSpc="1">
            <a:normAutofit/>
          </a:bodyPr>
          <a:lstStyle/>
          <a:p>
            <a:pPr lvl="0"/>
            <a:endParaRPr lang="en-US"/>
          </a:p>
          <a:p>
            <a:pPr lvl="0"/>
            <a:endParaRPr lang="en-US"/>
          </a:p>
        </p:txBody>
      </p:sp>
      <p:pic>
        <p:nvPicPr>
          <p:cNvPr id="5" name="Picture 5" descr="A picture containing ground, plant&#10;&#10;Description automatically generated">
            <a:extLst>
              <a:ext uri="{FF2B5EF4-FFF2-40B4-BE49-F238E27FC236}">
                <a16:creationId xmlns:a16="http://schemas.microsoft.com/office/drawing/2014/main" id="{E5B3A027-B45E-F741-CAD6-EDCB11AE6BF0}"/>
              </a:ext>
            </a:extLst>
          </p:cNvPr>
          <p:cNvPicPr>
            <a:picLocks noChangeAspect="1"/>
          </p:cNvPicPr>
          <p:nvPr/>
        </p:nvPicPr>
        <p:blipFill>
          <a:blip r:embed="rId2"/>
          <a:stretch>
            <a:fillRect/>
          </a:stretch>
        </p:blipFill>
        <p:spPr>
          <a:xfrm>
            <a:off x="5820046" y="2319174"/>
            <a:ext cx="2495626" cy="1663750"/>
          </a:xfrm>
          <a:prstGeom prst="rect">
            <a:avLst/>
          </a:prstGeom>
          <a:noFill/>
          <a:ln cap="flat">
            <a:noFill/>
          </a:ln>
        </p:spPr>
      </p:pic>
      <p:pic>
        <p:nvPicPr>
          <p:cNvPr id="6" name="Picture 7" descr="A picture containing window, colorful&#10;&#10;Description automatically generated">
            <a:extLst>
              <a:ext uri="{FF2B5EF4-FFF2-40B4-BE49-F238E27FC236}">
                <a16:creationId xmlns:a16="http://schemas.microsoft.com/office/drawing/2014/main" id="{5B17E45C-379F-992E-C133-BAF73DA5F099}"/>
              </a:ext>
            </a:extLst>
          </p:cNvPr>
          <p:cNvPicPr>
            <a:picLocks noChangeAspect="1"/>
          </p:cNvPicPr>
          <p:nvPr/>
        </p:nvPicPr>
        <p:blipFill>
          <a:blip r:embed="rId3"/>
          <a:stretch>
            <a:fillRect/>
          </a:stretch>
        </p:blipFill>
        <p:spPr>
          <a:xfrm>
            <a:off x="9183072" y="532189"/>
            <a:ext cx="2367299" cy="2367299"/>
          </a:xfrm>
          <a:prstGeom prst="rect">
            <a:avLst/>
          </a:prstGeom>
          <a:noFill/>
          <a:ln cap="flat">
            <a:noFill/>
          </a:ln>
        </p:spPr>
      </p:pic>
      <p:pic>
        <p:nvPicPr>
          <p:cNvPr id="7" name="Picture 9" descr="A picture containing floor&#10;&#10;Description automatically generated">
            <a:extLst>
              <a:ext uri="{FF2B5EF4-FFF2-40B4-BE49-F238E27FC236}">
                <a16:creationId xmlns:a16="http://schemas.microsoft.com/office/drawing/2014/main" id="{32FE75F0-D2DA-1A10-EDBD-4F3599A48923}"/>
              </a:ext>
            </a:extLst>
          </p:cNvPr>
          <p:cNvPicPr>
            <a:picLocks noChangeAspect="1"/>
          </p:cNvPicPr>
          <p:nvPr/>
        </p:nvPicPr>
        <p:blipFill>
          <a:blip r:embed="rId4"/>
          <a:stretch>
            <a:fillRect/>
          </a:stretch>
        </p:blipFill>
        <p:spPr>
          <a:xfrm>
            <a:off x="8912089" y="4280242"/>
            <a:ext cx="2926080" cy="2194560"/>
          </a:xfrm>
          <a:prstGeom prst="rect">
            <a:avLst/>
          </a:prstGeom>
          <a:noFill/>
          <a:ln cap="flat">
            <a:noFill/>
          </a:ln>
        </p:spPr>
      </p:pic>
      <p:pic>
        <p:nvPicPr>
          <p:cNvPr id="8" name="Picture 11" descr="A picture containing rock, outdoor, nature, rocky&#10;&#10;Description automatically generated">
            <a:extLst>
              <a:ext uri="{FF2B5EF4-FFF2-40B4-BE49-F238E27FC236}">
                <a16:creationId xmlns:a16="http://schemas.microsoft.com/office/drawing/2014/main" id="{61993AD5-D91C-5E22-4E97-9CF522ACBE25}"/>
              </a:ext>
            </a:extLst>
          </p:cNvPr>
          <p:cNvPicPr>
            <a:picLocks noChangeAspect="1"/>
          </p:cNvPicPr>
          <p:nvPr/>
        </p:nvPicPr>
        <p:blipFill>
          <a:blip r:embed="rId5"/>
          <a:stretch>
            <a:fillRect/>
          </a:stretch>
        </p:blipFill>
        <p:spPr>
          <a:xfrm>
            <a:off x="5814422" y="4285847"/>
            <a:ext cx="2926080" cy="1950716"/>
          </a:xfrm>
          <a:prstGeom prst="rect">
            <a:avLst/>
          </a:prstGeom>
          <a:noFill/>
          <a:ln cap="flat">
            <a:noFill/>
          </a:ln>
        </p:spPr>
      </p:pic>
      <p:pic>
        <p:nvPicPr>
          <p:cNvPr id="9" name="Picture 6" descr="A picture containing music, pipe&#10;&#10;Description automatically generated">
            <a:extLst>
              <a:ext uri="{FF2B5EF4-FFF2-40B4-BE49-F238E27FC236}">
                <a16:creationId xmlns:a16="http://schemas.microsoft.com/office/drawing/2014/main" id="{7C463351-BFEA-553B-0585-E913DAE47AC3}"/>
              </a:ext>
            </a:extLst>
          </p:cNvPr>
          <p:cNvPicPr>
            <a:picLocks noChangeAspect="1"/>
          </p:cNvPicPr>
          <p:nvPr/>
        </p:nvPicPr>
        <p:blipFill>
          <a:blip r:embed="rId6"/>
          <a:stretch>
            <a:fillRect/>
          </a:stretch>
        </p:blipFill>
        <p:spPr>
          <a:xfrm>
            <a:off x="8081960" y="2843692"/>
            <a:ext cx="2159794" cy="1444468"/>
          </a:xfrm>
          <a:prstGeom prst="rect">
            <a:avLst/>
          </a:prstGeom>
          <a:noFill/>
          <a:ln cap="flat">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688">
    <p:bg>
      <p:bgPr>
        <a:solidFill>
          <a:srgbClr val="FFFFFF"/>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9B2F37B-D0CF-BE09-F399-82C3EE0A55B3}"/>
              </a:ext>
            </a:extLst>
          </p:cNvPr>
          <p:cNvSpPr>
            <a:spLocks noMove="1" noResize="1"/>
          </p:cNvSpPr>
          <p:nvPr/>
        </p:nvSpPr>
        <p:spPr>
          <a:xfrm>
            <a:off x="234699" y="237744"/>
            <a:ext cx="7664601" cy="6382512"/>
          </a:xfrm>
          <a:prstGeom prst="rect">
            <a:avLst/>
          </a:prstGeom>
          <a:solidFill>
            <a:srgbClr val="E7E0C7"/>
          </a:solidFill>
          <a:ln cap="flat">
            <a:noFill/>
            <a:prstDash val="solid"/>
          </a:ln>
        </p:spPr>
        <p:txBody>
          <a:bodyPr lIns="0" tIns="0" rIns="0" bIns="0">
            <a:noAutofit/>
          </a:bodyPr>
          <a:lstStyle/>
          <a:p>
            <a:endParaRPr lang="en-US"/>
          </a:p>
        </p:txBody>
      </p:sp>
      <p:sp>
        <p:nvSpPr>
          <p:cNvPr id="3" name="Rectangle 11">
            <a:extLst>
              <a:ext uri="{FF2B5EF4-FFF2-40B4-BE49-F238E27FC236}">
                <a16:creationId xmlns:a16="http://schemas.microsoft.com/office/drawing/2014/main" id="{56F4EB83-D30A-A8E7-4145-256F085EA2E6}"/>
              </a:ext>
            </a:extLst>
          </p:cNvPr>
          <p:cNvSpPr>
            <a:spLocks noMove="1" noResize="1"/>
          </p:cNvSpPr>
          <p:nvPr/>
        </p:nvSpPr>
        <p:spPr>
          <a:xfrm>
            <a:off x="371859" y="374904"/>
            <a:ext cx="7331275" cy="6108192"/>
          </a:xfrm>
          <a:prstGeom prst="rect">
            <a:avLst/>
          </a:prstGeom>
          <a:noFill/>
          <a:ln w="6345" cap="sq">
            <a:solidFill>
              <a:srgbClr val="404040"/>
            </a:solidFill>
            <a:prstDash val="solid"/>
            <a:miter/>
          </a:ln>
        </p:spPr>
        <p:txBody>
          <a:bodyPr lIns="0" tIns="0" rIns="0" bIns="0">
            <a:noAutofit/>
          </a:bodyPr>
          <a:lstStyle/>
          <a:p>
            <a:endParaRPr lang="en-US"/>
          </a:p>
        </p:txBody>
      </p:sp>
      <p:sp>
        <p:nvSpPr>
          <p:cNvPr id="4" name="Title 1">
            <a:extLst>
              <a:ext uri="{FF2B5EF4-FFF2-40B4-BE49-F238E27FC236}">
                <a16:creationId xmlns:a16="http://schemas.microsoft.com/office/drawing/2014/main" id="{24F3E92E-5873-84EA-B3D9-79CDDBD65E03}"/>
              </a:ext>
            </a:extLst>
          </p:cNvPr>
          <p:cNvSpPr txBox="1">
            <a:spLocks noGrp="1"/>
          </p:cNvSpPr>
          <p:nvPr>
            <p:ph type="title"/>
          </p:nvPr>
        </p:nvSpPr>
        <p:spPr>
          <a:xfrm>
            <a:off x="868680" y="642594"/>
            <a:ext cx="6281928" cy="1744181"/>
          </a:xfrm>
          <a:prstGeom prst="rect">
            <a:avLst/>
          </a:prstGeom>
          <a:noFill/>
          <a:ln>
            <a:noFill/>
          </a:ln>
        </p:spPr>
        <p:txBody>
          <a:bodyPr vert="horz" wrap="square" lIns="91440" tIns="45720" rIns="91440" bIns="45720" anchor="ctr" anchorCtr="0" compatLnSpc="1">
            <a:normAutofit/>
          </a:bodyPr>
          <a:lstStyle/>
          <a:p>
            <a:pPr lvl="0"/>
            <a:r>
              <a:rPr lang="en-US"/>
              <a:t>Anticipating the future</a:t>
            </a:r>
          </a:p>
        </p:txBody>
      </p:sp>
      <p:sp>
        <p:nvSpPr>
          <p:cNvPr id="5" name="Content Placeholder 4">
            <a:extLst>
              <a:ext uri="{FF2B5EF4-FFF2-40B4-BE49-F238E27FC236}">
                <a16:creationId xmlns:a16="http://schemas.microsoft.com/office/drawing/2014/main" id="{CB84FE38-169E-71FD-F9E2-B2B6682F9B50}"/>
              </a:ext>
            </a:extLst>
          </p:cNvPr>
          <p:cNvSpPr txBox="1">
            <a:spLocks noGrp="1"/>
          </p:cNvSpPr>
          <p:nvPr>
            <p:ph idx="1"/>
          </p:nvPr>
        </p:nvSpPr>
        <p:spPr>
          <a:xfrm>
            <a:off x="868680" y="2386584"/>
            <a:ext cx="6281928" cy="3648456"/>
          </a:xfrm>
          <a:prstGeom prst="rect">
            <a:avLst/>
          </a:prstGeom>
          <a:noFill/>
          <a:ln>
            <a:noFill/>
          </a:ln>
        </p:spPr>
        <p:txBody>
          <a:bodyPr vert="horz" wrap="square" lIns="91440" tIns="45720" rIns="91440" bIns="45720" anchor="t" anchorCtr="0" compatLnSpc="1">
            <a:normAutofit/>
          </a:bodyPr>
          <a:lstStyle/>
          <a:p>
            <a:pPr lvl="0"/>
            <a:r>
              <a:rPr lang="en-US" sz="2000">
                <a:cs typeface="Times New Roman"/>
              </a:rPr>
              <a:t>How will the recent pandemic and other global disasters interact with effects from ACEs? (expanded ACE screen?)</a:t>
            </a:r>
            <a:endParaRPr lang="en-US" sz="2000"/>
          </a:p>
          <a:p>
            <a:pPr lvl="0"/>
            <a:r>
              <a:rPr lang="en-US" sz="2000">
                <a:cs typeface="Times New Roman"/>
              </a:rPr>
              <a:t>Ex.: worsened IPV during confinement, loss of resilience factors while being socially isolated, youth's increased distress and missing important milestones,  increase in addictive behaviors etc. </a:t>
            </a:r>
          </a:p>
          <a:p>
            <a:pPr lvl="0"/>
            <a:r>
              <a:rPr lang="en-US" sz="2000">
                <a:cs typeface="Times New Roman"/>
              </a:rPr>
              <a:t>Continue to address inequalities: let us all use our privilege to help each other</a:t>
            </a:r>
          </a:p>
          <a:p>
            <a:pPr lvl="0"/>
            <a:r>
              <a:rPr lang="en-US" sz="2000">
                <a:cs typeface="Times New Roman"/>
              </a:rPr>
              <a:t>An intention:</a:t>
            </a:r>
          </a:p>
          <a:p>
            <a:pPr marL="0" lvl="0" indent="0">
              <a:buNone/>
            </a:pPr>
            <a:r>
              <a:rPr lang="en-US" sz="2000">
                <a:cs typeface="Times New Roman"/>
              </a:rPr>
              <a:t> </a:t>
            </a:r>
            <a:r>
              <a:rPr lang="en-US" sz="2000" b="1">
                <a:solidFill>
                  <a:srgbClr val="578279"/>
                </a:solidFill>
                <a:cs typeface="Times New Roman"/>
              </a:rPr>
              <a:t>FROM TRAUMA TO TRANSFORMATION</a:t>
            </a:r>
            <a:endParaRPr lang="en-US" b="1">
              <a:solidFill>
                <a:srgbClr val="578279"/>
              </a:solidFill>
            </a:endParaRPr>
          </a:p>
        </p:txBody>
      </p:sp>
      <p:sp>
        <p:nvSpPr>
          <p:cNvPr id="6" name="Rectangle 13">
            <a:extLst>
              <a:ext uri="{FF2B5EF4-FFF2-40B4-BE49-F238E27FC236}">
                <a16:creationId xmlns:a16="http://schemas.microsoft.com/office/drawing/2014/main" id="{4D3E7E7B-85AD-B908-D948-2DED3F6F54AB}"/>
              </a:ext>
            </a:extLst>
          </p:cNvPr>
          <p:cNvSpPr>
            <a:spLocks noMove="1" noResize="1"/>
          </p:cNvSpPr>
          <p:nvPr/>
        </p:nvSpPr>
        <p:spPr>
          <a:xfrm>
            <a:off x="7837368" y="0"/>
            <a:ext cx="4354628"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pic>
        <p:nvPicPr>
          <p:cNvPr id="7" name="Picture 5">
            <a:extLst>
              <a:ext uri="{FF2B5EF4-FFF2-40B4-BE49-F238E27FC236}">
                <a16:creationId xmlns:a16="http://schemas.microsoft.com/office/drawing/2014/main" id="{8E292983-98D9-12A3-3D65-72DF84E68A12}"/>
              </a:ext>
            </a:extLst>
          </p:cNvPr>
          <p:cNvPicPr>
            <a:picLocks noChangeAspect="1"/>
          </p:cNvPicPr>
          <p:nvPr/>
        </p:nvPicPr>
        <p:blipFill>
          <a:blip r:embed="rId2"/>
          <a:stretch>
            <a:fillRect/>
          </a:stretch>
        </p:blipFill>
        <p:spPr>
          <a:xfrm>
            <a:off x="8386172" y="771945"/>
            <a:ext cx="3318951" cy="2215399"/>
          </a:xfrm>
          <a:prstGeom prst="rect">
            <a:avLst/>
          </a:prstGeom>
          <a:noFill/>
          <a:ln cap="flat">
            <a:noFill/>
          </a:ln>
        </p:spPr>
      </p:pic>
      <p:pic>
        <p:nvPicPr>
          <p:cNvPr id="8" name="Picture 3">
            <a:extLst>
              <a:ext uri="{FF2B5EF4-FFF2-40B4-BE49-F238E27FC236}">
                <a16:creationId xmlns:a16="http://schemas.microsoft.com/office/drawing/2014/main" id="{83549977-F095-9909-FB1F-D1B1389B1C43}"/>
              </a:ext>
            </a:extLst>
          </p:cNvPr>
          <p:cNvPicPr>
            <a:picLocks noChangeAspect="1"/>
          </p:cNvPicPr>
          <p:nvPr/>
        </p:nvPicPr>
        <p:blipFill>
          <a:blip r:embed="rId3"/>
          <a:stretch>
            <a:fillRect/>
          </a:stretch>
        </p:blipFill>
        <p:spPr>
          <a:xfrm>
            <a:off x="8386172" y="3722083"/>
            <a:ext cx="3321201" cy="2216898"/>
          </a:xfrm>
          <a:prstGeom prst="rect">
            <a:avLst/>
          </a:prstGeom>
          <a:noFill/>
          <a:ln cap="flat">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686">
    <p:bg>
      <p:bgPr>
        <a:solidFill>
          <a:srgbClr val="000000"/>
        </a:solidFill>
        <a:effectLst/>
      </p:bgPr>
    </p:bg>
    <p:spTree>
      <p:nvGrpSpPr>
        <p:cNvPr id="1" name=""/>
        <p:cNvGrpSpPr/>
        <p:nvPr/>
      </p:nvGrpSpPr>
      <p:grpSpPr>
        <a:xfrm>
          <a:off x="0" y="0"/>
          <a:ext cx="0" cy="0"/>
          <a:chOff x="0" y="0"/>
          <a:chExt cx="0" cy="0"/>
        </a:xfrm>
      </p:grpSpPr>
      <p:pic>
        <p:nvPicPr>
          <p:cNvPr id="2" name="Picture 2" descr="A picture containing person, indoor, crowd&#10;&#10;Description automatically generated">
            <a:extLst>
              <a:ext uri="{FF2B5EF4-FFF2-40B4-BE49-F238E27FC236}">
                <a16:creationId xmlns:a16="http://schemas.microsoft.com/office/drawing/2014/main" id="{D17EE791-A713-B75F-9ED4-21D4D2282182}"/>
              </a:ext>
            </a:extLst>
          </p:cNvPr>
          <p:cNvPicPr>
            <a:picLocks noChangeAspect="1"/>
          </p:cNvPicPr>
          <p:nvPr/>
        </p:nvPicPr>
        <p:blipFill>
          <a:blip r:embed="rId2"/>
          <a:srcRect b="25344"/>
          <a:stretch>
            <a:fillRect/>
          </a:stretch>
        </p:blipFill>
        <p:spPr>
          <a:xfrm>
            <a:off x="0" y="9"/>
            <a:ext cx="12191996" cy="4551023"/>
          </a:xfrm>
          <a:prstGeom prst="rect">
            <a:avLst/>
          </a:prstGeom>
          <a:noFill/>
          <a:ln cap="flat">
            <a:noFill/>
          </a:ln>
        </p:spPr>
      </p:pic>
      <p:sp>
        <p:nvSpPr>
          <p:cNvPr id="3" name="Rectangle 10">
            <a:extLst>
              <a:ext uri="{FF2B5EF4-FFF2-40B4-BE49-F238E27FC236}">
                <a16:creationId xmlns:a16="http://schemas.microsoft.com/office/drawing/2014/main" id="{5B7813CE-CC93-5708-612E-F60FD13752F4}"/>
              </a:ext>
            </a:extLst>
          </p:cNvPr>
          <p:cNvSpPr>
            <a:spLocks noMove="1" noResize="1"/>
          </p:cNvSpPr>
          <p:nvPr/>
        </p:nvSpPr>
        <p:spPr>
          <a:xfrm>
            <a:off x="0" y="4530074"/>
            <a:ext cx="12191996" cy="2327925"/>
          </a:xfrm>
          <a:prstGeom prst="rect">
            <a:avLst/>
          </a:prstGeom>
          <a:solidFill>
            <a:srgbClr val="304052"/>
          </a:solidFill>
          <a:ln cap="flat">
            <a:noFill/>
            <a:prstDash val="solid"/>
          </a:ln>
        </p:spPr>
        <p:txBody>
          <a:bodyPr lIns="0" tIns="0" rIns="0" bIns="0">
            <a:noAutofit/>
          </a:bodyPr>
          <a:lstStyle/>
          <a:p>
            <a:endParaRPr lang="en-US"/>
          </a:p>
        </p:txBody>
      </p:sp>
      <p:sp>
        <p:nvSpPr>
          <p:cNvPr id="4" name="Title 4">
            <a:extLst>
              <a:ext uri="{FF2B5EF4-FFF2-40B4-BE49-F238E27FC236}">
                <a16:creationId xmlns:a16="http://schemas.microsoft.com/office/drawing/2014/main" id="{14003A6B-6D18-5F94-F6C2-9CFCB1EA9139}"/>
              </a:ext>
            </a:extLst>
          </p:cNvPr>
          <p:cNvSpPr txBox="1">
            <a:spLocks noGrp="1"/>
          </p:cNvSpPr>
          <p:nvPr>
            <p:ph type="ctrTitle"/>
          </p:nvPr>
        </p:nvSpPr>
        <p:spPr>
          <a:xfrm>
            <a:off x="372718" y="4956806"/>
            <a:ext cx="11439418" cy="897437"/>
          </a:xfrm>
        </p:spPr>
        <p:txBody>
          <a:bodyPr>
            <a:normAutofit fontScale="90000"/>
          </a:bodyPr>
          <a:lstStyle/>
          <a:p>
            <a:pPr lvl="0"/>
            <a:br>
              <a:rPr lang="en-US" sz="1800">
                <a:solidFill>
                  <a:srgbClr val="FFFFFF"/>
                </a:solidFill>
                <a:latin typeface="Times New Roman"/>
                <a:cs typeface="Times New Roman"/>
              </a:rPr>
            </a:br>
            <a:br>
              <a:rPr lang="en-US" sz="1800">
                <a:solidFill>
                  <a:srgbClr val="FFFFFF"/>
                </a:solidFill>
                <a:latin typeface="Times New Roman"/>
                <a:cs typeface="Times New Roman"/>
              </a:rPr>
            </a:br>
            <a:br>
              <a:rPr lang="en-US" sz="1800">
                <a:solidFill>
                  <a:srgbClr val="FFFFFF"/>
                </a:solidFill>
                <a:latin typeface="Times New Roman"/>
                <a:cs typeface="Times New Roman"/>
              </a:rPr>
            </a:br>
            <a:br>
              <a:rPr lang="en-US" sz="1800">
                <a:solidFill>
                  <a:srgbClr val="FFFFFF"/>
                </a:solidFill>
                <a:latin typeface="Times New Roman"/>
                <a:cs typeface="Times New Roman"/>
              </a:rPr>
            </a:br>
            <a:br>
              <a:rPr lang="en-US" sz="1800">
                <a:solidFill>
                  <a:srgbClr val="FFFFFF"/>
                </a:solidFill>
                <a:latin typeface="Times New Roman"/>
                <a:cs typeface="Times New Roman"/>
              </a:rPr>
            </a:br>
            <a:r>
              <a:rPr lang="en-US" sz="2700">
                <a:solidFill>
                  <a:srgbClr val="FFFFFF"/>
                </a:solidFill>
                <a:latin typeface="Times New Roman"/>
                <a:cs typeface="Times New Roman"/>
              </a:rPr>
              <a:t>Create a nexus event!</a:t>
            </a:r>
            <a:br>
              <a:rPr lang="en-US" sz="2700">
                <a:solidFill>
                  <a:srgbClr val="FFFFFF"/>
                </a:solidFill>
                <a:latin typeface="Times New Roman"/>
                <a:cs typeface="Times New Roman"/>
              </a:rPr>
            </a:br>
            <a:r>
              <a:rPr lang="en-US" sz="2700">
                <a:solidFill>
                  <a:srgbClr val="FFFFFF"/>
                </a:solidFill>
                <a:latin typeface="Times New Roman"/>
                <a:cs typeface="Times New Roman"/>
              </a:rPr>
              <a:t> To move away from the timeline </a:t>
            </a:r>
            <a:br>
              <a:rPr lang="en-US" sz="2700">
                <a:solidFill>
                  <a:srgbClr val="FFFFFF"/>
                </a:solidFill>
                <a:latin typeface="Times New Roman"/>
                <a:cs typeface="Times New Roman"/>
              </a:rPr>
            </a:br>
            <a:r>
              <a:rPr lang="en-US" sz="2700">
                <a:solidFill>
                  <a:srgbClr val="FFFFFF"/>
                </a:solidFill>
                <a:latin typeface="Times New Roman"/>
                <a:cs typeface="Times New Roman"/>
              </a:rPr>
              <a:t>created by ACEs...</a:t>
            </a:r>
            <a:br>
              <a:rPr lang="en-US" sz="2700">
                <a:solidFill>
                  <a:srgbClr val="FFFFFF"/>
                </a:solidFill>
                <a:latin typeface="Times New Roman" pitchFamily="18"/>
              </a:rPr>
            </a:br>
            <a:br>
              <a:rPr lang="en-US" sz="2700">
                <a:solidFill>
                  <a:srgbClr val="FFFFFF"/>
                </a:solidFill>
                <a:latin typeface="Times New Roman" pitchFamily="18"/>
              </a:rPr>
            </a:br>
            <a:br>
              <a:rPr lang="en-US" sz="2700">
                <a:solidFill>
                  <a:srgbClr val="FFFFFF"/>
                </a:solidFill>
                <a:latin typeface="Segoe UI" pitchFamily="34"/>
              </a:rPr>
            </a:br>
            <a:r>
              <a:rPr lang="en-US" sz="1600">
                <a:solidFill>
                  <a:srgbClr val="FFFFFF"/>
                </a:solidFill>
                <a:latin typeface="Times New Roman"/>
                <a:cs typeface="Times New Roman"/>
              </a:rPr>
              <a:t> </a:t>
            </a:r>
            <a:br>
              <a:rPr lang="en-US" sz="1600">
                <a:solidFill>
                  <a:srgbClr val="FFFFFF"/>
                </a:solidFill>
                <a:latin typeface="Segoe UI" pitchFamily="34"/>
              </a:rPr>
            </a:br>
            <a:r>
              <a:rPr lang="en-US" sz="1100">
                <a:solidFill>
                  <a:srgbClr val="FFFFFF"/>
                </a:solidFill>
                <a:latin typeface="Times New Roman"/>
                <a:cs typeface="Times New Roman"/>
              </a:rPr>
              <a:t> </a:t>
            </a:r>
          </a:p>
        </p:txBody>
      </p:sp>
      <p:sp>
        <p:nvSpPr>
          <p:cNvPr id="5" name="Rectangle 12">
            <a:extLst>
              <a:ext uri="{FF2B5EF4-FFF2-40B4-BE49-F238E27FC236}">
                <a16:creationId xmlns:a16="http://schemas.microsoft.com/office/drawing/2014/main" id="{D21DC446-6400-C871-7F30-475730ADE60A}"/>
              </a:ext>
            </a:extLst>
          </p:cNvPr>
          <p:cNvSpPr>
            <a:spLocks noMove="1" noResize="1"/>
          </p:cNvSpPr>
          <p:nvPr/>
        </p:nvSpPr>
        <p:spPr>
          <a:xfrm>
            <a:off x="166119" y="4692764"/>
            <a:ext cx="11859768" cy="2002536"/>
          </a:xfrm>
          <a:prstGeom prst="rect">
            <a:avLst/>
          </a:prstGeom>
          <a:noFill/>
          <a:ln w="6345" cap="sq">
            <a:solidFill>
              <a:srgbClr val="FFFFFF"/>
            </a:solidFill>
            <a:prstDash val="solid"/>
            <a:miter/>
          </a:ln>
        </p:spPr>
        <p:txBody>
          <a:bodyPr lIns="0" tIns="0" rIns="0" bIns="0">
            <a:noAutofit/>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693">
    <p:bg>
      <p:bgPr>
        <a:solidFill>
          <a:srgbClr val="FFFFFF"/>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22FBEE0-7963-75E9-C5E6-6E8271C27C0C}"/>
              </a:ext>
            </a:extLst>
          </p:cNvPr>
          <p:cNvPicPr>
            <a:picLocks noChangeAspect="1"/>
          </p:cNvPicPr>
          <p:nvPr/>
        </p:nvPicPr>
        <p:blipFill>
          <a:blip r:embed="rId2"/>
          <a:srcRect l="20714" r="2" b="2"/>
          <a:stretch>
            <a:fillRect/>
          </a:stretch>
        </p:blipFill>
        <p:spPr>
          <a:xfrm>
            <a:off x="727652" y="727624"/>
            <a:ext cx="5367162" cy="5415552"/>
          </a:xfrm>
          <a:prstGeom prst="rect">
            <a:avLst/>
          </a:prstGeom>
          <a:noFill/>
          <a:ln cap="flat">
            <a:noFill/>
          </a:ln>
        </p:spPr>
      </p:pic>
      <p:sp>
        <p:nvSpPr>
          <p:cNvPr id="3" name="Title 1">
            <a:extLst>
              <a:ext uri="{FF2B5EF4-FFF2-40B4-BE49-F238E27FC236}">
                <a16:creationId xmlns:a16="http://schemas.microsoft.com/office/drawing/2014/main" id="{064E0A5E-884A-EF93-9D71-C33FD97126A8}"/>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fontScale="90000"/>
          </a:bodyPr>
          <a:lstStyle/>
          <a:p>
            <a:pPr lvl="0" algn="r"/>
            <a:br>
              <a:rPr lang="en-US"/>
            </a:br>
            <a:r>
              <a:rPr lang="en-US"/>
              <a:t>Your nexus event</a:t>
            </a:r>
            <a:br>
              <a:rPr lang="en-US"/>
            </a:br>
            <a:br>
              <a:rPr lang="en-US"/>
            </a:br>
            <a:endParaRPr lang="en-US"/>
          </a:p>
        </p:txBody>
      </p:sp>
      <p:sp>
        <p:nvSpPr>
          <p:cNvPr id="4" name="Content Placeholder 7">
            <a:extLst>
              <a:ext uri="{FF2B5EF4-FFF2-40B4-BE49-F238E27FC236}">
                <a16:creationId xmlns:a16="http://schemas.microsoft.com/office/drawing/2014/main" id="{EFDC6D2B-77A2-9C0B-C5FA-26E505F322B1}"/>
              </a:ext>
            </a:extLst>
          </p:cNvPr>
          <p:cNvSpPr txBox="1">
            <a:spLocks noGrp="1"/>
          </p:cNvSpPr>
          <p:nvPr>
            <p:ph idx="1"/>
          </p:nvPr>
        </p:nvSpPr>
        <p:spPr>
          <a:xfrm>
            <a:off x="1066803" y="2103120"/>
            <a:ext cx="4754880" cy="3749039"/>
          </a:xfrm>
        </p:spPr>
        <p:txBody>
          <a:bodyPr/>
          <a:lstStyle/>
          <a:p>
            <a:pPr lvl="0"/>
            <a:endParaRPr lang="en-US"/>
          </a:p>
          <a:p>
            <a:pPr lvl="0"/>
            <a:endParaRPr lang="en-US" i="1" cap="all">
              <a:latin typeface="Times New Roman"/>
              <a:cs typeface="Times New Roman"/>
            </a:endParaRPr>
          </a:p>
          <a:p>
            <a:pPr lvl="0"/>
            <a:endParaRPr lang="en-US" i="1" cap="all">
              <a:latin typeface="Times New Roman"/>
              <a:cs typeface="Times New Roman"/>
            </a:endParaRPr>
          </a:p>
          <a:p>
            <a:pPr lvl="0"/>
            <a:endParaRPr lang="en-US" i="1" cap="all">
              <a:latin typeface="Times New Roman"/>
              <a:cs typeface="Times New Roman"/>
            </a:endParaRPr>
          </a:p>
          <a:p>
            <a:pPr lvl="0"/>
            <a:endParaRPr lang="en-US" i="1" cap="all">
              <a:latin typeface="Times New Roman"/>
              <a:cs typeface="Times New Roman"/>
            </a:endParaRPr>
          </a:p>
          <a:p>
            <a:pPr lvl="0"/>
            <a:endParaRPr lang="en-US" i="1" cap="all">
              <a:latin typeface="Times New Roman"/>
              <a:cs typeface="Times New Roman"/>
            </a:endParaRPr>
          </a:p>
          <a:p>
            <a:pPr lvl="0"/>
            <a:endParaRPr lang="en-US" i="1" cap="all">
              <a:latin typeface="Times New Roman"/>
              <a:cs typeface="Times New Roman"/>
            </a:endParaRPr>
          </a:p>
        </p:txBody>
      </p:sp>
      <p:sp>
        <p:nvSpPr>
          <p:cNvPr id="5" name="Content Placeholder 2">
            <a:extLst>
              <a:ext uri="{FF2B5EF4-FFF2-40B4-BE49-F238E27FC236}">
                <a16:creationId xmlns:a16="http://schemas.microsoft.com/office/drawing/2014/main" id="{AA4164FE-06C7-A108-1A4B-2A0CA683E253}"/>
              </a:ext>
            </a:extLst>
          </p:cNvPr>
          <p:cNvSpPr txBox="1">
            <a:spLocks noGrp="1"/>
          </p:cNvSpPr>
          <p:nvPr>
            <p:ph sz="half" idx="2"/>
          </p:nvPr>
        </p:nvSpPr>
        <p:spPr>
          <a:xfrm>
            <a:off x="6370323" y="1732705"/>
            <a:ext cx="4754880" cy="4119454"/>
          </a:xfrm>
          <a:prstGeom prst="rect">
            <a:avLst/>
          </a:prstGeom>
          <a:noFill/>
          <a:ln>
            <a:noFill/>
          </a:ln>
        </p:spPr>
        <p:txBody>
          <a:bodyPr vert="horz" wrap="square" lIns="91440" tIns="45720" rIns="91440" bIns="45720" anchor="t" anchorCtr="0" compatLnSpc="1">
            <a:noAutofit/>
          </a:bodyPr>
          <a:lstStyle/>
          <a:p>
            <a:pPr lvl="0"/>
            <a:r>
              <a:rPr lang="en-US" sz="2400"/>
              <a:t>When an external event meets an internal push?</a:t>
            </a:r>
          </a:p>
          <a:p>
            <a:pPr lvl="0"/>
            <a:endParaRPr lang="en-US" sz="2400"/>
          </a:p>
          <a:p>
            <a:pPr lvl="0"/>
            <a:r>
              <a:rPr lang="en-US" sz="2400"/>
              <a:t>Time to reclaim your </a:t>
            </a:r>
            <a:r>
              <a:rPr lang="en-US" sz="2400" b="1"/>
              <a:t>body, beliefs, intuition, gifts, identity, freedom, power</a:t>
            </a:r>
          </a:p>
          <a:p>
            <a:pPr lvl="0"/>
            <a:endParaRPr lang="en-US" sz="2400" b="1"/>
          </a:p>
          <a:p>
            <a:pPr lvl="0"/>
            <a:r>
              <a:rPr lang="en-US" sz="2400"/>
              <a:t>Mindfulness and joy cultivation will make you more receptive and able to notice good opportunities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633">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C5FBD-D642-BCB3-D97A-5E20185B2003}"/>
              </a:ext>
            </a:extLst>
          </p:cNvPr>
          <p:cNvSpPr txBox="1">
            <a:spLocks noGrp="1"/>
          </p:cNvSpPr>
          <p:nvPr>
            <p:ph type="title"/>
          </p:nvPr>
        </p:nvSpPr>
        <p:spPr>
          <a:xfrm>
            <a:off x="6569954" y="642594"/>
            <a:ext cx="4555239" cy="1371600"/>
          </a:xfrm>
          <a:prstGeom prst="rect">
            <a:avLst/>
          </a:prstGeom>
          <a:noFill/>
          <a:ln>
            <a:noFill/>
          </a:ln>
        </p:spPr>
        <p:txBody>
          <a:bodyPr vert="horz" wrap="square" lIns="91440" tIns="45720" rIns="91440" bIns="45720" anchor="ctr" anchorCtr="0" compatLnSpc="1">
            <a:normAutofit fontScale="90000"/>
          </a:bodyPr>
          <a:lstStyle/>
          <a:p>
            <a:pPr lvl="0"/>
            <a:r>
              <a:rPr lang="en-US" sz="3800"/>
              <a:t>Dynamic biography-</a:t>
            </a:r>
            <a:br>
              <a:rPr lang="en-US" sz="3800"/>
            </a:br>
            <a:r>
              <a:rPr lang="en-US" sz="3800"/>
              <a:t>We engage in storytelling to:</a:t>
            </a:r>
          </a:p>
        </p:txBody>
      </p:sp>
      <p:sp>
        <p:nvSpPr>
          <p:cNvPr id="3" name="Round Single Corner Rectangle 8">
            <a:extLst>
              <a:ext uri="{FF2B5EF4-FFF2-40B4-BE49-F238E27FC236}">
                <a16:creationId xmlns:a16="http://schemas.microsoft.com/office/drawing/2014/main" id="{9147D1D6-65AF-FF2B-4381-510EFC24C5CA}"/>
              </a:ext>
            </a:extLst>
          </p:cNvPr>
          <p:cNvSpPr>
            <a:spLocks noMove="1" noResize="1"/>
          </p:cNvSpPr>
          <p:nvPr/>
        </p:nvSpPr>
        <p:spPr>
          <a:xfrm flipH="1">
            <a:off x="804973" y="808055"/>
            <a:ext cx="5280349" cy="2536765"/>
          </a:xfrm>
          <a:custGeom>
            <a:avLst>
              <a:gd name="f7" fmla="val 0"/>
            </a:avLst>
            <a:gdLst>
              <a:gd name="f1" fmla="val 5400000"/>
              <a:gd name="f2" fmla="val 16200000"/>
              <a:gd name="f3" fmla="val w"/>
              <a:gd name="f4" fmla="val h"/>
              <a:gd name="f5" fmla="val ss"/>
              <a:gd name="f6" fmla="val 0"/>
              <a:gd name="f7" fmla="val 0"/>
              <a:gd name="f8" fmla="abs f3"/>
              <a:gd name="f9" fmla="abs f4"/>
              <a:gd name="f10" fmla="abs f5"/>
              <a:gd name="f11" fmla="val f6"/>
              <a:gd name="f12" fmla="val f7"/>
              <a:gd name="f13" fmla="?: f8 f3 1"/>
              <a:gd name="f14" fmla="?: f9 f4 1"/>
              <a:gd name="f15" fmla="?: f10 f5 1"/>
              <a:gd name="f16" fmla="*/ f13 1 21600"/>
              <a:gd name="f17" fmla="*/ f14 1 21600"/>
              <a:gd name="f18" fmla="*/ 21600 f13 1"/>
              <a:gd name="f19" fmla="*/ 21600 f14 1"/>
              <a:gd name="f20" fmla="min f17 f16"/>
              <a:gd name="f21" fmla="*/ f18 1 f15"/>
              <a:gd name="f22" fmla="*/ f19 1 f15"/>
              <a:gd name="f23" fmla="val f21"/>
              <a:gd name="f24" fmla="val f22"/>
              <a:gd name="f25" fmla="*/ f11 f20 1"/>
              <a:gd name="f26" fmla="+- f24 0 f11"/>
              <a:gd name="f27" fmla="+- f23 0 f11"/>
              <a:gd name="f28" fmla="*/ f24 f20 1"/>
              <a:gd name="f29" fmla="*/ f23 f20 1"/>
              <a:gd name="f30" fmla="min f27 f26"/>
              <a:gd name="f31" fmla="*/ f30 f12 1"/>
              <a:gd name="f32" fmla="*/ f31 1 100000"/>
              <a:gd name="f33" fmla="+- f23 0 f32"/>
              <a:gd name="f34" fmla="*/ f32 29289 1"/>
              <a:gd name="f35" fmla="*/ f32 f20 1"/>
              <a:gd name="f36" fmla="*/ f34 1 100000"/>
              <a:gd name="f37" fmla="*/ f33 f20 1"/>
              <a:gd name="f38" fmla="+- f23 0 f36"/>
              <a:gd name="f39" fmla="*/ f38 f20 1"/>
            </a:gdLst>
            <a:ahLst/>
            <a:cxnLst>
              <a:cxn ang="3cd4">
                <a:pos x="hc" y="t"/>
              </a:cxn>
              <a:cxn ang="0">
                <a:pos x="r" y="vc"/>
              </a:cxn>
              <a:cxn ang="cd4">
                <a:pos x="hc" y="b"/>
              </a:cxn>
              <a:cxn ang="cd2">
                <a:pos x="l" y="vc"/>
              </a:cxn>
            </a:cxnLst>
            <a:rect l="f25" t="f25" r="f39" b="f28"/>
            <a:pathLst>
              <a:path>
                <a:moveTo>
                  <a:pt x="f25" y="f25"/>
                </a:moveTo>
                <a:lnTo>
                  <a:pt x="f37" y="f25"/>
                </a:lnTo>
                <a:arcTo wR="f35" hR="f35" stAng="f2" swAng="f1"/>
                <a:lnTo>
                  <a:pt x="f29" y="f28"/>
                </a:lnTo>
                <a:lnTo>
                  <a:pt x="f25" y="f28"/>
                </a:lnTo>
                <a:close/>
              </a:path>
            </a:pathLst>
          </a:custGeom>
          <a:solidFill>
            <a:srgbClr val="FFFFFF"/>
          </a:solidFill>
          <a:ln cap="flat">
            <a:noFill/>
            <a:prstDash val="solid"/>
          </a:ln>
          <a:effectLst>
            <a:outerShdw dir="16200000" algn="tl">
              <a:srgbClr val="000000">
                <a:alpha val="66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Garamond"/>
            </a:endParaRPr>
          </a:p>
        </p:txBody>
      </p:sp>
      <p:pic>
        <p:nvPicPr>
          <p:cNvPr id="4" name="Picture 6" descr="A picture containing text&#10;&#10;Description automatically generated">
            <a:extLst>
              <a:ext uri="{FF2B5EF4-FFF2-40B4-BE49-F238E27FC236}">
                <a16:creationId xmlns:a16="http://schemas.microsoft.com/office/drawing/2014/main" id="{6C0F4EED-29A8-0862-34EF-8307F984BB0F}"/>
              </a:ext>
            </a:extLst>
          </p:cNvPr>
          <p:cNvPicPr>
            <a:picLocks noChangeAspect="1"/>
          </p:cNvPicPr>
          <p:nvPr/>
        </p:nvPicPr>
        <p:blipFill>
          <a:blip r:embed="rId2"/>
          <a:stretch>
            <a:fillRect/>
          </a:stretch>
        </p:blipFill>
        <p:spPr>
          <a:xfrm>
            <a:off x="1942926" y="1118768"/>
            <a:ext cx="3004453" cy="1915338"/>
          </a:xfrm>
          <a:prstGeom prst="rect">
            <a:avLst/>
          </a:prstGeom>
          <a:noFill/>
          <a:ln cap="flat">
            <a:noFill/>
          </a:ln>
        </p:spPr>
      </p:pic>
      <p:sp>
        <p:nvSpPr>
          <p:cNvPr id="5" name="Round Diagonal Corner Rectangle 7">
            <a:extLst>
              <a:ext uri="{FF2B5EF4-FFF2-40B4-BE49-F238E27FC236}">
                <a16:creationId xmlns:a16="http://schemas.microsoft.com/office/drawing/2014/main" id="{99E04C0C-45E8-1092-F8CD-127FB94CBDAB}"/>
              </a:ext>
            </a:extLst>
          </p:cNvPr>
          <p:cNvSpPr>
            <a:spLocks noMove="1" noResize="1"/>
          </p:cNvSpPr>
          <p:nvPr/>
        </p:nvSpPr>
        <p:spPr>
          <a:xfrm>
            <a:off x="798957" y="3505690"/>
            <a:ext cx="2565760" cy="2536765"/>
          </a:xfrm>
          <a:custGeom>
            <a:avLst>
              <a:gd name="f9" fmla="val 0"/>
              <a:gd name="f10" fmla="val 0"/>
            </a:avLst>
            <a:gdLst>
              <a:gd name="f2" fmla="val 10800000"/>
              <a:gd name="f3" fmla="val 5400000"/>
              <a:gd name="f4" fmla="val 16200000"/>
              <a:gd name="f5" fmla="val w"/>
              <a:gd name="f6" fmla="val h"/>
              <a:gd name="f7" fmla="val ss"/>
              <a:gd name="f8" fmla="val 0"/>
              <a:gd name="f9" fmla="val 0"/>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solidFill>
            <a:srgbClr val="FFFFFF"/>
          </a:solidFill>
          <a:ln cap="flat">
            <a:noFill/>
            <a:prstDash val="solid"/>
          </a:ln>
          <a:effectLst>
            <a:outerShdw dir="16200000" algn="tl">
              <a:srgbClr val="000000">
                <a:alpha val="66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Garamond"/>
            </a:endParaRPr>
          </a:p>
        </p:txBody>
      </p:sp>
      <p:pic>
        <p:nvPicPr>
          <p:cNvPr id="6" name="Picture 2" descr="C:\Users\cgiroux\Desktop\Cutting edge\free images\Grandma tellingstory.png">
            <a:extLst>
              <a:ext uri="{FF2B5EF4-FFF2-40B4-BE49-F238E27FC236}">
                <a16:creationId xmlns:a16="http://schemas.microsoft.com/office/drawing/2014/main" id="{3670695B-3F09-E677-28C0-A9A16D4BCF1D}"/>
              </a:ext>
            </a:extLst>
          </p:cNvPr>
          <p:cNvPicPr>
            <a:picLocks noChangeAspect="1"/>
          </p:cNvPicPr>
          <p:nvPr/>
        </p:nvPicPr>
        <p:blipFill>
          <a:blip r:embed="rId3"/>
          <a:stretch>
            <a:fillRect/>
          </a:stretch>
        </p:blipFill>
        <p:spPr>
          <a:xfrm>
            <a:off x="1211881" y="3827660"/>
            <a:ext cx="1739911" cy="1892807"/>
          </a:xfrm>
          <a:prstGeom prst="rect">
            <a:avLst/>
          </a:prstGeom>
          <a:noFill/>
          <a:ln cap="flat">
            <a:noFill/>
          </a:ln>
        </p:spPr>
      </p:pic>
      <p:sp>
        <p:nvSpPr>
          <p:cNvPr id="7" name="Round Single Corner Rectangle 9">
            <a:extLst>
              <a:ext uri="{FF2B5EF4-FFF2-40B4-BE49-F238E27FC236}">
                <a16:creationId xmlns:a16="http://schemas.microsoft.com/office/drawing/2014/main" id="{CE50DE46-1954-0834-A546-BE1F81292D8E}"/>
              </a:ext>
            </a:extLst>
          </p:cNvPr>
          <p:cNvSpPr>
            <a:spLocks noMove="1" noResize="1"/>
          </p:cNvSpPr>
          <p:nvPr/>
        </p:nvSpPr>
        <p:spPr>
          <a:xfrm flipV="1">
            <a:off x="3525578" y="3505681"/>
            <a:ext cx="2559743" cy="2536765"/>
          </a:xfrm>
          <a:custGeom>
            <a:avLst>
              <a:gd name="f7" fmla="val 0"/>
            </a:avLst>
            <a:gdLst>
              <a:gd name="f1" fmla="val 5400000"/>
              <a:gd name="f2" fmla="val 16200000"/>
              <a:gd name="f3" fmla="val w"/>
              <a:gd name="f4" fmla="val h"/>
              <a:gd name="f5" fmla="val ss"/>
              <a:gd name="f6" fmla="val 0"/>
              <a:gd name="f7" fmla="val 0"/>
              <a:gd name="f8" fmla="abs f3"/>
              <a:gd name="f9" fmla="abs f4"/>
              <a:gd name="f10" fmla="abs f5"/>
              <a:gd name="f11" fmla="val f6"/>
              <a:gd name="f12" fmla="val f7"/>
              <a:gd name="f13" fmla="?: f8 f3 1"/>
              <a:gd name="f14" fmla="?: f9 f4 1"/>
              <a:gd name="f15" fmla="?: f10 f5 1"/>
              <a:gd name="f16" fmla="*/ f13 1 21600"/>
              <a:gd name="f17" fmla="*/ f14 1 21600"/>
              <a:gd name="f18" fmla="*/ 21600 f13 1"/>
              <a:gd name="f19" fmla="*/ 21600 f14 1"/>
              <a:gd name="f20" fmla="min f17 f16"/>
              <a:gd name="f21" fmla="*/ f18 1 f15"/>
              <a:gd name="f22" fmla="*/ f19 1 f15"/>
              <a:gd name="f23" fmla="val f21"/>
              <a:gd name="f24" fmla="val f22"/>
              <a:gd name="f25" fmla="*/ f11 f20 1"/>
              <a:gd name="f26" fmla="+- f24 0 f11"/>
              <a:gd name="f27" fmla="+- f23 0 f11"/>
              <a:gd name="f28" fmla="*/ f24 f20 1"/>
              <a:gd name="f29" fmla="*/ f23 f20 1"/>
              <a:gd name="f30" fmla="min f27 f26"/>
              <a:gd name="f31" fmla="*/ f30 f12 1"/>
              <a:gd name="f32" fmla="*/ f31 1 100000"/>
              <a:gd name="f33" fmla="+- f23 0 f32"/>
              <a:gd name="f34" fmla="*/ f32 29289 1"/>
              <a:gd name="f35" fmla="*/ f32 f20 1"/>
              <a:gd name="f36" fmla="*/ f34 1 100000"/>
              <a:gd name="f37" fmla="*/ f33 f20 1"/>
              <a:gd name="f38" fmla="+- f23 0 f36"/>
              <a:gd name="f39" fmla="*/ f38 f20 1"/>
            </a:gdLst>
            <a:ahLst/>
            <a:cxnLst>
              <a:cxn ang="3cd4">
                <a:pos x="hc" y="t"/>
              </a:cxn>
              <a:cxn ang="0">
                <a:pos x="r" y="vc"/>
              </a:cxn>
              <a:cxn ang="cd4">
                <a:pos x="hc" y="b"/>
              </a:cxn>
              <a:cxn ang="cd2">
                <a:pos x="l" y="vc"/>
              </a:cxn>
            </a:cxnLst>
            <a:rect l="f25" t="f25" r="f39" b="f28"/>
            <a:pathLst>
              <a:path>
                <a:moveTo>
                  <a:pt x="f25" y="f25"/>
                </a:moveTo>
                <a:lnTo>
                  <a:pt x="f37" y="f25"/>
                </a:lnTo>
                <a:arcTo wR="f35" hR="f35" stAng="f2" swAng="f1"/>
                <a:lnTo>
                  <a:pt x="f29" y="f28"/>
                </a:lnTo>
                <a:lnTo>
                  <a:pt x="f25" y="f28"/>
                </a:lnTo>
                <a:close/>
              </a:path>
            </a:pathLst>
          </a:custGeom>
          <a:solidFill>
            <a:srgbClr val="FFFFFF"/>
          </a:solidFill>
          <a:ln cap="flat">
            <a:noFill/>
            <a:prstDash val="solid"/>
          </a:ln>
          <a:effectLst>
            <a:outerShdw dir="16200000" algn="tl">
              <a:srgbClr val="000000">
                <a:alpha val="66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Garamond"/>
            </a:endParaRPr>
          </a:p>
        </p:txBody>
      </p:sp>
      <p:pic>
        <p:nvPicPr>
          <p:cNvPr id="8" name="Picture 1">
            <a:extLst>
              <a:ext uri="{FF2B5EF4-FFF2-40B4-BE49-F238E27FC236}">
                <a16:creationId xmlns:a16="http://schemas.microsoft.com/office/drawing/2014/main" id="{C8C1FF0E-60ED-5BE6-979B-79E6F6CE7BA0}"/>
              </a:ext>
            </a:extLst>
          </p:cNvPr>
          <p:cNvPicPr>
            <a:picLocks noChangeAspect="1"/>
          </p:cNvPicPr>
          <p:nvPr/>
        </p:nvPicPr>
        <p:blipFill>
          <a:blip r:embed="rId4"/>
          <a:stretch>
            <a:fillRect/>
          </a:stretch>
        </p:blipFill>
        <p:spPr>
          <a:xfrm>
            <a:off x="3840763" y="4052959"/>
            <a:ext cx="1929384" cy="1442219"/>
          </a:xfrm>
          <a:prstGeom prst="rect">
            <a:avLst/>
          </a:prstGeom>
          <a:noFill/>
          <a:ln cap="flat">
            <a:noFill/>
          </a:ln>
        </p:spPr>
      </p:pic>
      <p:sp>
        <p:nvSpPr>
          <p:cNvPr id="9" name="Content Placeholder 2">
            <a:extLst>
              <a:ext uri="{FF2B5EF4-FFF2-40B4-BE49-F238E27FC236}">
                <a16:creationId xmlns:a16="http://schemas.microsoft.com/office/drawing/2014/main" id="{B4897D56-21B9-6D0E-2662-C8946349EA36}"/>
              </a:ext>
            </a:extLst>
          </p:cNvPr>
          <p:cNvSpPr txBox="1">
            <a:spLocks noGrp="1"/>
          </p:cNvSpPr>
          <p:nvPr>
            <p:ph idx="1"/>
          </p:nvPr>
        </p:nvSpPr>
        <p:spPr>
          <a:xfrm>
            <a:off x="6569954" y="2103120"/>
            <a:ext cx="4555248" cy="3931920"/>
          </a:xfrm>
          <a:prstGeom prst="rect">
            <a:avLst/>
          </a:prstGeom>
          <a:noFill/>
          <a:ln>
            <a:noFill/>
          </a:ln>
        </p:spPr>
        <p:txBody>
          <a:bodyPr vert="horz" wrap="square" lIns="91440" tIns="45720" rIns="91440" bIns="45720" anchor="t" anchorCtr="0" compatLnSpc="1">
            <a:noAutofit/>
          </a:bodyPr>
          <a:lstStyle/>
          <a:p>
            <a:pPr lvl="0"/>
            <a:endParaRPr lang="en-US" sz="1700"/>
          </a:p>
          <a:p>
            <a:pPr lvl="0"/>
            <a:r>
              <a:rPr lang="en-US"/>
              <a:t>Reclaim parts of our lives that were taken by trauma</a:t>
            </a:r>
          </a:p>
          <a:p>
            <a:pPr lvl="0"/>
            <a:r>
              <a:rPr lang="en-US"/>
              <a:t>Restore wholeness</a:t>
            </a:r>
          </a:p>
          <a:p>
            <a:pPr lvl="0"/>
            <a:r>
              <a:rPr lang="en-US"/>
              <a:t>Integrate trauma in one’s broader life narrative</a:t>
            </a:r>
          </a:p>
          <a:p>
            <a:pPr lvl="0"/>
            <a:r>
              <a:rPr lang="en-US"/>
              <a:t>Make sense of a complex experience </a:t>
            </a:r>
          </a:p>
          <a:p>
            <a:pPr lvl="0"/>
            <a:r>
              <a:rPr lang="en-US"/>
              <a:t>Edit, create (new, positive memories) </a:t>
            </a:r>
          </a:p>
          <a:p>
            <a:pPr lvl="0"/>
            <a:r>
              <a:rPr lang="en-US"/>
              <a:t>Rehearse (advocacy)</a:t>
            </a:r>
          </a:p>
          <a:p>
            <a:pPr lvl="0"/>
            <a:r>
              <a:rPr lang="en-US"/>
              <a:t>Slow down, pause and practice mindfulness</a:t>
            </a:r>
          </a:p>
          <a:p>
            <a:pPr lvl="0"/>
            <a:r>
              <a:rPr lang="en-US"/>
              <a:t>Gain perspective (biography)</a:t>
            </a:r>
          </a:p>
          <a:p>
            <a:pPr lvl="0"/>
            <a:r>
              <a:rPr lang="en-US"/>
              <a:t>Bring closure and transcend an event</a:t>
            </a:r>
          </a:p>
          <a:p>
            <a:pPr lvl="0"/>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66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C9AD-CDAD-EF4D-9481-3297C04FEB00}"/>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Disclaimer</a:t>
            </a:r>
          </a:p>
        </p:txBody>
      </p:sp>
      <p:sp>
        <p:nvSpPr>
          <p:cNvPr id="3" name="Content Placeholder 2">
            <a:extLst>
              <a:ext uri="{FF2B5EF4-FFF2-40B4-BE49-F238E27FC236}">
                <a16:creationId xmlns:a16="http://schemas.microsoft.com/office/drawing/2014/main" id="{423DDD74-6EE0-914C-2CAB-0402E4FAC52E}"/>
              </a:ext>
            </a:extLst>
          </p:cNvPr>
          <p:cNvSpPr txBox="1">
            <a:spLocks noGrp="1"/>
          </p:cNvSpPr>
          <p:nvPr>
            <p:ph idx="1"/>
          </p:nvPr>
        </p:nvSpPr>
        <p:spPr>
          <a:xfrm>
            <a:off x="1066803" y="2103120"/>
            <a:ext cx="10058400" cy="3931920"/>
          </a:xfrm>
          <a:prstGeom prst="rect">
            <a:avLst/>
          </a:prstGeom>
          <a:noFill/>
          <a:ln>
            <a:noFill/>
          </a:ln>
        </p:spPr>
        <p:txBody>
          <a:bodyPr vert="horz" wrap="square" lIns="91440" tIns="45720" rIns="91440" bIns="45720" anchor="t" anchorCtr="0" compatLnSpc="1">
            <a:normAutofit/>
          </a:bodyPr>
          <a:lstStyle/>
          <a:p>
            <a:pPr lvl="0"/>
            <a:r>
              <a:rPr lang="en-US" sz="2400">
                <a:cs typeface="Times New Roman"/>
              </a:rPr>
              <a:t>As a relatively privileged, spiritual, Xer, cisgender French Canadian woman with lived experience with trauma (developmental and other), I am aware that my perspective and experiences might not resonate with people of different intersecting identities. I hope the audience will forgive me for this gap and yet, still find the potential to identify with some of the universals addressed in this presentation, such as being a healer and human being striving for a healthy and fulfilling life.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70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C79E7-BC12-21B0-2813-3F913BAE648F}"/>
              </a:ext>
            </a:extLst>
          </p:cNvPr>
          <p:cNvSpPr txBox="1">
            <a:spLocks noGrp="1"/>
          </p:cNvSpPr>
          <p:nvPr>
            <p:ph type="title"/>
          </p:nvPr>
        </p:nvSpPr>
        <p:spPr>
          <a:xfrm>
            <a:off x="6579446" y="727624"/>
            <a:ext cx="4957556" cy="1645920"/>
          </a:xfrm>
          <a:prstGeom prst="rect">
            <a:avLst/>
          </a:prstGeom>
          <a:noFill/>
          <a:ln>
            <a:noFill/>
          </a:ln>
        </p:spPr>
        <p:txBody>
          <a:bodyPr vert="horz" wrap="square" lIns="91440" tIns="45720" rIns="91440" bIns="45720" anchor="ctr" anchorCtr="0" compatLnSpc="1">
            <a:normAutofit/>
          </a:bodyPr>
          <a:lstStyle/>
          <a:p>
            <a:pPr lvl="0"/>
            <a:r>
              <a:rPr lang="en-US"/>
              <a:t>"Love it Forward"</a:t>
            </a:r>
            <a:br>
              <a:rPr lang="en-US"/>
            </a:br>
            <a:r>
              <a:rPr lang="en-US"/>
              <a:t>-</a:t>
            </a:r>
            <a:r>
              <a:rPr lang="en-US" sz="3200"/>
              <a:t>Jeff Brown</a:t>
            </a:r>
          </a:p>
        </p:txBody>
      </p:sp>
      <p:sp>
        <p:nvSpPr>
          <p:cNvPr id="3" name="Rectangle 10">
            <a:extLst>
              <a:ext uri="{FF2B5EF4-FFF2-40B4-BE49-F238E27FC236}">
                <a16:creationId xmlns:a16="http://schemas.microsoft.com/office/drawing/2014/main" id="{FB963FFD-A2AC-4E8C-004C-7CBFDE94E20F}"/>
              </a:ext>
            </a:extLst>
          </p:cNvPr>
          <p:cNvSpPr>
            <a:spLocks noMove="1" noResize="1"/>
          </p:cNvSpPr>
          <p:nvPr/>
        </p:nvSpPr>
        <p:spPr>
          <a:xfrm>
            <a:off x="727652" y="727624"/>
            <a:ext cx="5367162" cy="5415552"/>
          </a:xfrm>
          <a:prstGeom prst="rect">
            <a:avLst/>
          </a:prstGeom>
          <a:solidFill>
            <a:srgbClr val="FFFFFF"/>
          </a:solidFill>
          <a:ln cap="flat">
            <a:noFill/>
            <a:prstDash val="solid"/>
          </a:ln>
          <a:effectLst>
            <a:outerShdw dir="16200000" algn="tl">
              <a:srgbClr val="000000">
                <a:alpha val="66000"/>
              </a:srgbClr>
            </a:outerShdw>
          </a:effectLst>
        </p:spPr>
        <p:txBody>
          <a:bodyPr lIns="0" tIns="0" rIns="0" bIns="0">
            <a:noAutofit/>
          </a:bodyPr>
          <a:lstStyle/>
          <a:p>
            <a:endParaRPr lang="en-US"/>
          </a:p>
        </p:txBody>
      </p:sp>
      <p:sp>
        <p:nvSpPr>
          <p:cNvPr id="4" name="Rectangle 12">
            <a:extLst>
              <a:ext uri="{FF2B5EF4-FFF2-40B4-BE49-F238E27FC236}">
                <a16:creationId xmlns:a16="http://schemas.microsoft.com/office/drawing/2014/main" id="{9AC920F0-7628-8495-BD4B-A00213B4C38D}"/>
              </a:ext>
            </a:extLst>
          </p:cNvPr>
          <p:cNvSpPr>
            <a:spLocks noMove="1" noResize="1"/>
          </p:cNvSpPr>
          <p:nvPr/>
        </p:nvSpPr>
        <p:spPr>
          <a:xfrm>
            <a:off x="885221" y="892216"/>
            <a:ext cx="5054519" cy="5097085"/>
          </a:xfrm>
          <a:prstGeom prst="rect">
            <a:avLst/>
          </a:prstGeom>
          <a:noFill/>
          <a:ln w="6345" cap="sq">
            <a:solidFill>
              <a:srgbClr val="404040"/>
            </a:solidFill>
            <a:prstDash val="solid"/>
            <a:miter/>
          </a:ln>
        </p:spPr>
        <p:txBody>
          <a:bodyPr lIns="0" tIns="0" rIns="0" bIns="0">
            <a:noAutofit/>
          </a:bodyPr>
          <a:lstStyle/>
          <a:p>
            <a:endParaRPr lang="en-US"/>
          </a:p>
        </p:txBody>
      </p:sp>
      <p:pic>
        <p:nvPicPr>
          <p:cNvPr id="5" name="Picture 4">
            <a:extLst>
              <a:ext uri="{FF2B5EF4-FFF2-40B4-BE49-F238E27FC236}">
                <a16:creationId xmlns:a16="http://schemas.microsoft.com/office/drawing/2014/main" id="{2B406DBC-F7C4-8E72-04AD-0CC47C1E732A}"/>
              </a:ext>
            </a:extLst>
          </p:cNvPr>
          <p:cNvPicPr>
            <a:picLocks noChangeAspect="1"/>
          </p:cNvPicPr>
          <p:nvPr/>
        </p:nvPicPr>
        <p:blipFill>
          <a:blip r:embed="rId2"/>
          <a:stretch>
            <a:fillRect/>
          </a:stretch>
        </p:blipFill>
        <p:spPr>
          <a:xfrm>
            <a:off x="1205252" y="1856085"/>
            <a:ext cx="4414439" cy="3163997"/>
          </a:xfrm>
          <a:prstGeom prst="rect">
            <a:avLst/>
          </a:prstGeom>
          <a:noFill/>
          <a:ln cap="flat">
            <a:noFill/>
          </a:ln>
        </p:spPr>
      </p:pic>
      <p:sp>
        <p:nvSpPr>
          <p:cNvPr id="6" name="Content Placeholder 7">
            <a:extLst>
              <a:ext uri="{FF2B5EF4-FFF2-40B4-BE49-F238E27FC236}">
                <a16:creationId xmlns:a16="http://schemas.microsoft.com/office/drawing/2014/main" id="{6065A9F5-4834-4ADE-58B5-E890F1FDFC58}"/>
              </a:ext>
            </a:extLst>
          </p:cNvPr>
          <p:cNvSpPr txBox="1">
            <a:spLocks noGrp="1"/>
          </p:cNvSpPr>
          <p:nvPr>
            <p:ph idx="1"/>
          </p:nvPr>
        </p:nvSpPr>
        <p:spPr>
          <a:xfrm>
            <a:off x="6210357" y="2467480"/>
            <a:ext cx="5719553" cy="3769961"/>
          </a:xfrm>
          <a:prstGeom prst="rect">
            <a:avLst/>
          </a:prstGeom>
          <a:noFill/>
          <a:ln>
            <a:noFill/>
          </a:ln>
        </p:spPr>
        <p:txBody>
          <a:bodyPr vert="horz" wrap="square" lIns="91440" tIns="45720" rIns="91440" bIns="45720" anchor="t" anchorCtr="0" compatLnSpc="1">
            <a:noAutofit/>
          </a:bodyPr>
          <a:lstStyle/>
          <a:p>
            <a:pPr lvl="0"/>
            <a:r>
              <a:rPr lang="en-US" sz="2000"/>
              <a:t>"We must not give up. It takes so much time to heal because we are not just healing our own wounds – we are healing the world's wounds, too. We think we are alone with our 'stuff', but we aren't. With every clearing of our emotional debris, with every foray into a healthier way of being, with every excavation and release of old material, we heal the collective heart. So many of our familial and karmic ancestors had little opportunity to heal their pains. When we heal, their spirits breathe a sigh of relief. We heal them backwards, while healing ourselves forward. We heal in unison."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685">
    <p:bg>
      <p:bgPr>
        <a:solidFill>
          <a:srgbClr val="FFFFFF"/>
        </a:solidFill>
        <a:effectLst/>
      </p:bgPr>
    </p:bg>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2AC53D4E-24BD-D01B-189E-EDE1882AE6F1}"/>
              </a:ext>
            </a:extLst>
          </p:cNvPr>
          <p:cNvSpPr>
            <a:spLocks noMove="1" noResize="1"/>
          </p:cNvSpPr>
          <p:nvPr/>
        </p:nvSpPr>
        <p:spPr>
          <a:xfrm>
            <a:off x="184388" y="237744"/>
            <a:ext cx="7652979" cy="6382512"/>
          </a:xfrm>
          <a:prstGeom prst="rect">
            <a:avLst/>
          </a:prstGeom>
          <a:solidFill>
            <a:srgbClr val="E7E0C7"/>
          </a:solidFill>
          <a:ln cap="flat">
            <a:noFill/>
            <a:prstDash val="solid"/>
          </a:ln>
        </p:spPr>
        <p:txBody>
          <a:bodyPr lIns="0" tIns="0" rIns="0" bIns="0">
            <a:noAutofit/>
          </a:bodyPr>
          <a:lstStyle/>
          <a:p>
            <a:endParaRPr lang="en-US"/>
          </a:p>
        </p:txBody>
      </p:sp>
      <p:sp>
        <p:nvSpPr>
          <p:cNvPr id="3" name="Rectangle 22">
            <a:extLst>
              <a:ext uri="{FF2B5EF4-FFF2-40B4-BE49-F238E27FC236}">
                <a16:creationId xmlns:a16="http://schemas.microsoft.com/office/drawing/2014/main" id="{56D3C76B-57E8-4947-0633-E94582095572}"/>
              </a:ext>
            </a:extLst>
          </p:cNvPr>
          <p:cNvSpPr>
            <a:spLocks noMove="1" noResize="1"/>
          </p:cNvSpPr>
          <p:nvPr/>
        </p:nvSpPr>
        <p:spPr>
          <a:xfrm>
            <a:off x="321548" y="374904"/>
            <a:ext cx="7340153" cy="6108192"/>
          </a:xfrm>
          <a:prstGeom prst="rect">
            <a:avLst/>
          </a:prstGeom>
          <a:noFill/>
          <a:ln w="6345" cap="sq">
            <a:solidFill>
              <a:srgbClr val="404040"/>
            </a:solidFill>
            <a:prstDash val="solid"/>
            <a:miter/>
          </a:ln>
        </p:spPr>
        <p:txBody>
          <a:bodyPr lIns="0" tIns="0" rIns="0" bIns="0">
            <a:noAutofit/>
          </a:bodyPr>
          <a:lstStyle/>
          <a:p>
            <a:endParaRPr lang="en-US"/>
          </a:p>
        </p:txBody>
      </p:sp>
      <p:sp>
        <p:nvSpPr>
          <p:cNvPr id="4" name="Title 4">
            <a:extLst>
              <a:ext uri="{FF2B5EF4-FFF2-40B4-BE49-F238E27FC236}">
                <a16:creationId xmlns:a16="http://schemas.microsoft.com/office/drawing/2014/main" id="{EC3BFBA5-05DE-DAC0-019E-BA858A53A55B}"/>
              </a:ext>
            </a:extLst>
          </p:cNvPr>
          <p:cNvSpPr txBox="1">
            <a:spLocks noGrp="1"/>
          </p:cNvSpPr>
          <p:nvPr>
            <p:ph type="title"/>
          </p:nvPr>
        </p:nvSpPr>
        <p:spPr>
          <a:xfrm>
            <a:off x="868680" y="642594"/>
            <a:ext cx="6281928" cy="1744181"/>
          </a:xfrm>
          <a:prstGeom prst="rect">
            <a:avLst/>
          </a:prstGeom>
          <a:noFill/>
          <a:ln>
            <a:noFill/>
          </a:ln>
        </p:spPr>
        <p:txBody>
          <a:bodyPr vert="horz" wrap="square" lIns="91440" tIns="45720" rIns="91440" bIns="45720" anchor="ctr" anchorCtr="0" compatLnSpc="1">
            <a:normAutofit/>
          </a:bodyPr>
          <a:lstStyle/>
          <a:p>
            <a:endParaRPr lang="en-US"/>
          </a:p>
        </p:txBody>
      </p:sp>
      <p:pic>
        <p:nvPicPr>
          <p:cNvPr id="5" name="Picture 10">
            <a:extLst>
              <a:ext uri="{FF2B5EF4-FFF2-40B4-BE49-F238E27FC236}">
                <a16:creationId xmlns:a16="http://schemas.microsoft.com/office/drawing/2014/main" id="{FF7F0486-DF47-C09D-E7BA-7CF41A4DCDE1}"/>
              </a:ext>
            </a:extLst>
          </p:cNvPr>
          <p:cNvPicPr>
            <a:picLocks noChangeAspect="1"/>
          </p:cNvPicPr>
          <p:nvPr/>
        </p:nvPicPr>
        <p:blipFill>
          <a:blip r:embed="rId2"/>
          <a:srcRect l="5975" r="1044" b="-2"/>
          <a:stretch>
            <a:fillRect/>
          </a:stretch>
        </p:blipFill>
        <p:spPr>
          <a:xfrm>
            <a:off x="7837368" y="237744"/>
            <a:ext cx="4124419" cy="6382512"/>
          </a:xfrm>
          <a:prstGeom prst="rect">
            <a:avLst/>
          </a:prstGeom>
          <a:noFill/>
          <a:ln cap="flat">
            <a:noFill/>
          </a:ln>
        </p:spPr>
      </p:pic>
      <p:grpSp>
        <p:nvGrpSpPr>
          <p:cNvPr id="6" name="Content Placeholder 5">
            <a:extLst>
              <a:ext uri="{FF2B5EF4-FFF2-40B4-BE49-F238E27FC236}">
                <a16:creationId xmlns:a16="http://schemas.microsoft.com/office/drawing/2014/main" id="{D48EE95E-D460-BE13-1281-A502EF045255}"/>
              </a:ext>
            </a:extLst>
          </p:cNvPr>
          <p:cNvGrpSpPr/>
          <p:nvPr/>
        </p:nvGrpSpPr>
        <p:grpSpPr>
          <a:xfrm>
            <a:off x="868680" y="2386584"/>
            <a:ext cx="6281928" cy="3648456"/>
            <a:chOff x="868680" y="2386584"/>
            <a:chExt cx="6281928" cy="3648456"/>
          </a:xfrm>
        </p:grpSpPr>
        <p:sp>
          <p:nvSpPr>
            <p:cNvPr id="7" name="Freeform: Shape 6">
              <a:extLst>
                <a:ext uri="{FF2B5EF4-FFF2-40B4-BE49-F238E27FC236}">
                  <a16:creationId xmlns:a16="http://schemas.microsoft.com/office/drawing/2014/main" id="{82B8BC5A-4D2B-39ED-8382-F61F7E5D16E7}"/>
                </a:ext>
              </a:extLst>
            </p:cNvPr>
            <p:cNvSpPr/>
            <p:nvPr/>
          </p:nvSpPr>
          <p:spPr>
            <a:xfrm>
              <a:off x="868680" y="2386584"/>
              <a:ext cx="6281928"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BA79D"/>
              </a:solidFill>
              <a:prstDash val="solid"/>
            </a:ln>
          </p:spPr>
          <p:txBody>
            <a:bodyPr lIns="0" tIns="0" rIns="0" bIns="0"/>
            <a:lstStyle/>
            <a:p>
              <a:endParaRPr lang="en-US"/>
            </a:p>
          </p:txBody>
        </p:sp>
        <p:sp>
          <p:nvSpPr>
            <p:cNvPr id="8" name="Freeform: Shape 7">
              <a:extLst>
                <a:ext uri="{FF2B5EF4-FFF2-40B4-BE49-F238E27FC236}">
                  <a16:creationId xmlns:a16="http://schemas.microsoft.com/office/drawing/2014/main" id="{19AB192F-B827-3C1C-5060-D7D4A7A243D4}"/>
                </a:ext>
              </a:extLst>
            </p:cNvPr>
            <p:cNvSpPr/>
            <p:nvPr/>
          </p:nvSpPr>
          <p:spPr>
            <a:xfrm>
              <a:off x="868680" y="2386584"/>
              <a:ext cx="6281928" cy="1824228"/>
            </a:xfrm>
            <a:custGeom>
              <a:avLst/>
              <a:gdLst>
                <a:gd name="f0" fmla="val 10800000"/>
                <a:gd name="f1" fmla="val 5400000"/>
                <a:gd name="f2" fmla="val 180"/>
                <a:gd name="f3" fmla="val w"/>
                <a:gd name="f4" fmla="val h"/>
                <a:gd name="f5" fmla="val 0"/>
                <a:gd name="f6" fmla="val 6281928"/>
                <a:gd name="f7" fmla="val 1824227"/>
                <a:gd name="f8" fmla="+- 0 0 -90"/>
                <a:gd name="f9" fmla="*/ f3 1 6281928"/>
                <a:gd name="f10" fmla="*/ f4 1 1824227"/>
                <a:gd name="f11" fmla="val f5"/>
                <a:gd name="f12" fmla="val f6"/>
                <a:gd name="f13" fmla="val f7"/>
                <a:gd name="f14" fmla="*/ f8 f0 1"/>
                <a:gd name="f15" fmla="+- f13 0 f11"/>
                <a:gd name="f16" fmla="+- f12 0 f11"/>
                <a:gd name="f17" fmla="*/ f14 1 f2"/>
                <a:gd name="f18" fmla="*/ f16 1 6281928"/>
                <a:gd name="f19" fmla="*/ f15 1 1824227"/>
                <a:gd name="f20" fmla="*/ 0 f16 1"/>
                <a:gd name="f21" fmla="*/ 0 f15 1"/>
                <a:gd name="f22" fmla="*/ 6281928 f16 1"/>
                <a:gd name="f23" fmla="*/ 1824227 f15 1"/>
                <a:gd name="f24" fmla="+- f17 0 f1"/>
                <a:gd name="f25" fmla="*/ f20 1 6281928"/>
                <a:gd name="f26" fmla="*/ f21 1 1824227"/>
                <a:gd name="f27" fmla="*/ f22 1 6281928"/>
                <a:gd name="f28" fmla="*/ f23 1 1824227"/>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6281928" h="1824227">
                  <a:moveTo>
                    <a:pt x="f5" y="f5"/>
                  </a:moveTo>
                  <a:lnTo>
                    <a:pt x="f6" y="f5"/>
                  </a:lnTo>
                  <a:lnTo>
                    <a:pt x="f6" y="f7"/>
                  </a:lnTo>
                  <a:lnTo>
                    <a:pt x="f5" y="f7"/>
                  </a:lnTo>
                  <a:lnTo>
                    <a:pt x="f5" y="f5"/>
                  </a:lnTo>
                  <a:close/>
                </a:path>
              </a:pathLst>
            </a:custGeom>
            <a:noFill/>
            <a:ln cap="flat">
              <a:noFill/>
              <a:prstDash val="solid"/>
            </a:ln>
          </p:spPr>
          <p:txBody>
            <a:bodyPr vert="horz" wrap="square" lIns="114300" tIns="114300" rIns="114300" bIns="114300" anchor="t" anchorCtr="0" compatLnSpc="1">
              <a:noAutofit/>
            </a:bodyPr>
            <a:lstStyle/>
            <a:p>
              <a:pPr marL="0" marR="0" lvl="0" indent="0" algn="l" defTabSz="1333496"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en-US" sz="3000" b="0" i="0" u="none" strike="noStrike" kern="1200" cap="none" spc="0" baseline="0">
                  <a:solidFill>
                    <a:srgbClr val="000000"/>
                  </a:solidFill>
                  <a:uFillTx/>
                  <a:latin typeface="Garamond"/>
                </a:rPr>
                <a:t>“If you wish to be a warrior, prepare to get broken, if you wish to be an explorer, prepare to get lost, and if you wish to be a lover, prepare to be both”. </a:t>
              </a:r>
            </a:p>
          </p:txBody>
        </p:sp>
        <p:sp>
          <p:nvSpPr>
            <p:cNvPr id="9" name="Freeform: Shape 8">
              <a:extLst>
                <a:ext uri="{FF2B5EF4-FFF2-40B4-BE49-F238E27FC236}">
                  <a16:creationId xmlns:a16="http://schemas.microsoft.com/office/drawing/2014/main" id="{23D42342-1967-F733-D3F4-775618E83AC3}"/>
                </a:ext>
              </a:extLst>
            </p:cNvPr>
            <p:cNvSpPr/>
            <p:nvPr/>
          </p:nvSpPr>
          <p:spPr>
            <a:xfrm>
              <a:off x="868680" y="4210812"/>
              <a:ext cx="6281928"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BA79D"/>
              </a:solidFill>
              <a:prstDash val="solid"/>
            </a:ln>
          </p:spPr>
          <p:txBody>
            <a:bodyPr lIns="0" tIns="0" rIns="0" bIns="0"/>
            <a:lstStyle/>
            <a:p>
              <a:endParaRPr lang="en-US"/>
            </a:p>
          </p:txBody>
        </p:sp>
        <p:sp>
          <p:nvSpPr>
            <p:cNvPr id="10" name="Freeform: Shape 9">
              <a:extLst>
                <a:ext uri="{FF2B5EF4-FFF2-40B4-BE49-F238E27FC236}">
                  <a16:creationId xmlns:a16="http://schemas.microsoft.com/office/drawing/2014/main" id="{EF686DB0-6FE8-06F2-0735-20F2C181406A}"/>
                </a:ext>
              </a:extLst>
            </p:cNvPr>
            <p:cNvSpPr/>
            <p:nvPr/>
          </p:nvSpPr>
          <p:spPr>
            <a:xfrm>
              <a:off x="868680" y="4210812"/>
              <a:ext cx="6281928" cy="1824228"/>
            </a:xfrm>
            <a:custGeom>
              <a:avLst/>
              <a:gdLst>
                <a:gd name="f0" fmla="val 10800000"/>
                <a:gd name="f1" fmla="val 5400000"/>
                <a:gd name="f2" fmla="val 180"/>
                <a:gd name="f3" fmla="val w"/>
                <a:gd name="f4" fmla="val h"/>
                <a:gd name="f5" fmla="val 0"/>
                <a:gd name="f6" fmla="val 6281928"/>
                <a:gd name="f7" fmla="val 1824227"/>
                <a:gd name="f8" fmla="+- 0 0 -90"/>
                <a:gd name="f9" fmla="*/ f3 1 6281928"/>
                <a:gd name="f10" fmla="*/ f4 1 1824227"/>
                <a:gd name="f11" fmla="val f5"/>
                <a:gd name="f12" fmla="val f6"/>
                <a:gd name="f13" fmla="val f7"/>
                <a:gd name="f14" fmla="*/ f8 f0 1"/>
                <a:gd name="f15" fmla="+- f13 0 f11"/>
                <a:gd name="f16" fmla="+- f12 0 f11"/>
                <a:gd name="f17" fmla="*/ f14 1 f2"/>
                <a:gd name="f18" fmla="*/ f16 1 6281928"/>
                <a:gd name="f19" fmla="*/ f15 1 1824227"/>
                <a:gd name="f20" fmla="*/ 0 f16 1"/>
                <a:gd name="f21" fmla="*/ 0 f15 1"/>
                <a:gd name="f22" fmla="*/ 6281928 f16 1"/>
                <a:gd name="f23" fmla="*/ 1824227 f15 1"/>
                <a:gd name="f24" fmla="+- f17 0 f1"/>
                <a:gd name="f25" fmla="*/ f20 1 6281928"/>
                <a:gd name="f26" fmla="*/ f21 1 1824227"/>
                <a:gd name="f27" fmla="*/ f22 1 6281928"/>
                <a:gd name="f28" fmla="*/ f23 1 1824227"/>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6281928" h="1824227">
                  <a:moveTo>
                    <a:pt x="f5" y="f5"/>
                  </a:moveTo>
                  <a:lnTo>
                    <a:pt x="f6" y="f5"/>
                  </a:lnTo>
                  <a:lnTo>
                    <a:pt x="f6" y="f7"/>
                  </a:lnTo>
                  <a:lnTo>
                    <a:pt x="f5" y="f7"/>
                  </a:lnTo>
                  <a:lnTo>
                    <a:pt x="f5" y="f5"/>
                  </a:lnTo>
                  <a:close/>
                </a:path>
              </a:pathLst>
            </a:custGeom>
            <a:noFill/>
            <a:ln cap="flat">
              <a:noFill/>
              <a:prstDash val="solid"/>
            </a:ln>
          </p:spPr>
          <p:txBody>
            <a:bodyPr vert="horz" wrap="square" lIns="114300" tIns="114300" rIns="114300" bIns="114300" anchor="t" anchorCtr="0" compatLnSpc="1">
              <a:noAutofit/>
            </a:bodyPr>
            <a:lstStyle/>
            <a:p>
              <a:pPr marL="0" marR="0" lvl="0" indent="0" algn="l" defTabSz="1333496"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en-US" sz="3000" b="0" i="0" u="none" strike="noStrike" kern="1200" cap="none" spc="0" baseline="0">
                  <a:solidFill>
                    <a:srgbClr val="000000"/>
                  </a:solidFill>
                  <a:uFillTx/>
                  <a:latin typeface="Garamond"/>
                </a:rPr>
                <a:t>-Daniel Saint </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687">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0A99E06-B037-D4D2-5464-6F37648F6296}"/>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endParaRPr lang="en-US"/>
          </a:p>
        </p:txBody>
      </p:sp>
      <p:sp>
        <p:nvSpPr>
          <p:cNvPr id="3" name="Text Placeholder 1">
            <a:extLst>
              <a:ext uri="{FF2B5EF4-FFF2-40B4-BE49-F238E27FC236}">
                <a16:creationId xmlns:a16="http://schemas.microsoft.com/office/drawing/2014/main" id="{488571F2-13ED-C22D-EA6E-A1421A0BAF3A}"/>
              </a:ext>
            </a:extLst>
          </p:cNvPr>
          <p:cNvSpPr txBox="1">
            <a:spLocks noGrp="1"/>
          </p:cNvSpPr>
          <p:nvPr>
            <p:ph type="body" idx="1"/>
          </p:nvPr>
        </p:nvSpPr>
        <p:spPr>
          <a:xfrm>
            <a:off x="1069848" y="2074334"/>
            <a:ext cx="4754880" cy="640080"/>
          </a:xfrm>
        </p:spPr>
        <p:txBody>
          <a:bodyPr/>
          <a:lstStyle/>
          <a:p>
            <a:endParaRPr lang="en-US"/>
          </a:p>
        </p:txBody>
      </p:sp>
      <p:sp>
        <p:nvSpPr>
          <p:cNvPr id="4" name="Content Placeholder 2">
            <a:extLst>
              <a:ext uri="{FF2B5EF4-FFF2-40B4-BE49-F238E27FC236}">
                <a16:creationId xmlns:a16="http://schemas.microsoft.com/office/drawing/2014/main" id="{8AA54B10-BE22-2CB7-D176-23A44B2E6B73}"/>
              </a:ext>
            </a:extLst>
          </p:cNvPr>
          <p:cNvSpPr txBox="1">
            <a:spLocks noGrp="1"/>
          </p:cNvSpPr>
          <p:nvPr>
            <p:ph type="body" sz="quarter" idx="3"/>
          </p:nvPr>
        </p:nvSpPr>
        <p:spPr>
          <a:xfrm>
            <a:off x="1069848" y="2755901"/>
            <a:ext cx="4754880" cy="3200400"/>
          </a:xfrm>
          <a:prstGeom prst="rect">
            <a:avLst/>
          </a:prstGeom>
          <a:noFill/>
          <a:ln>
            <a:noFill/>
          </a:ln>
        </p:spPr>
        <p:txBody>
          <a:bodyPr vert="horz" wrap="square" lIns="91440" tIns="45720" rIns="91440" bIns="45720" anchor="t" anchorCtr="0" compatLnSpc="1">
            <a:noAutofit/>
          </a:bodyPr>
          <a:lstStyle/>
          <a:p>
            <a:pPr lvl="0"/>
            <a:endParaRPr lang="en-US">
              <a:latin typeface="Times New Roman"/>
              <a:cs typeface="Times New Roman"/>
            </a:endParaRPr>
          </a:p>
          <a:p>
            <a:pPr lvl="0"/>
            <a:r>
              <a:rPr lang="en-US" sz="3200"/>
              <a:t>“</a:t>
            </a:r>
            <a:r>
              <a:rPr lang="en-US" sz="3200" b="1"/>
              <a:t>Now I know, that only love can truly save the world.</a:t>
            </a:r>
            <a:r>
              <a:rPr lang="en-US" sz="3200"/>
              <a:t> </a:t>
            </a:r>
            <a:r>
              <a:rPr lang="en-US" sz="3200" b="1"/>
              <a:t>So I stay, I fight, and I give, for the world I know can be</a:t>
            </a:r>
            <a:r>
              <a:rPr lang="en-US" sz="3200"/>
              <a:t>.”</a:t>
            </a:r>
            <a:endParaRPr lang="en-US" sz="3200">
              <a:latin typeface="Times New Roman"/>
              <a:cs typeface="Times New Roman"/>
            </a:endParaRPr>
          </a:p>
          <a:p>
            <a:pPr lvl="0"/>
            <a:endParaRPr lang="en-US" sz="3200">
              <a:latin typeface="Times New Roman"/>
              <a:cs typeface="Times New Roman"/>
            </a:endParaRPr>
          </a:p>
          <a:p>
            <a:pPr lvl="0"/>
            <a:endParaRPr lang="en-US"/>
          </a:p>
        </p:txBody>
      </p:sp>
      <p:sp>
        <p:nvSpPr>
          <p:cNvPr id="5" name="Text Placeholder 6">
            <a:extLst>
              <a:ext uri="{FF2B5EF4-FFF2-40B4-BE49-F238E27FC236}">
                <a16:creationId xmlns:a16="http://schemas.microsoft.com/office/drawing/2014/main" id="{28C0D8BA-7590-08A1-B885-5E8A8D84862D}"/>
              </a:ext>
            </a:extLst>
          </p:cNvPr>
          <p:cNvSpPr txBox="1">
            <a:spLocks noGrp="1"/>
          </p:cNvSpPr>
          <p:nvPr>
            <p:ph idx="2"/>
          </p:nvPr>
        </p:nvSpPr>
        <p:spPr>
          <a:xfrm>
            <a:off x="6373368" y="2074334"/>
            <a:ext cx="4754880" cy="640080"/>
          </a:xfrm>
        </p:spPr>
        <p:txBody>
          <a:bodyPr anchor="ctr" anchorCtr="1"/>
          <a:lstStyle/>
          <a:p>
            <a:endParaRPr lang="en-US"/>
          </a:p>
        </p:txBody>
      </p:sp>
      <p:sp>
        <p:nvSpPr>
          <p:cNvPr id="6" name="Content Placeholder 3">
            <a:extLst>
              <a:ext uri="{FF2B5EF4-FFF2-40B4-BE49-F238E27FC236}">
                <a16:creationId xmlns:a16="http://schemas.microsoft.com/office/drawing/2014/main" id="{9EAEFC86-D6EA-2835-537D-EAFDA395D641}"/>
              </a:ext>
            </a:extLst>
          </p:cNvPr>
          <p:cNvSpPr txBox="1">
            <a:spLocks noGrp="1"/>
          </p:cNvSpPr>
          <p:nvPr>
            <p:ph idx="4"/>
          </p:nvPr>
        </p:nvSpPr>
        <p:spPr>
          <a:xfrm>
            <a:off x="6373368" y="2745998"/>
            <a:ext cx="4754880" cy="3210979"/>
          </a:xfrm>
        </p:spPr>
        <p:txBody>
          <a:bodyPr>
            <a:noAutofit/>
          </a:bodyPr>
          <a:lstStyle/>
          <a:p>
            <a:pPr lvl="0"/>
            <a:endParaRPr lang="en-US" dirty="0"/>
          </a:p>
          <a:p>
            <a:pPr lvl="0"/>
            <a:endParaRPr lang="en-US" dirty="0"/>
          </a:p>
          <a:p>
            <a:pPr marL="0" lvl="0" indent="0">
              <a:buNone/>
            </a:pPr>
            <a:endParaRPr lang="en-US" dirty="0">
              <a:latin typeface="Times New Roman"/>
              <a:cs typeface="Times New Roman"/>
            </a:endParaRPr>
          </a:p>
          <a:p>
            <a:pPr lvl="0">
              <a:buFont typeface="Garamond"/>
            </a:pPr>
            <a:r>
              <a:rPr lang="en-US" dirty="0">
                <a:cs typeface="Times New Roman"/>
              </a:rPr>
              <a:t>We are doctors because we love serving others. </a:t>
            </a:r>
            <a:endParaRPr lang="en-US" dirty="0"/>
          </a:p>
          <a:p>
            <a:pPr lvl="0">
              <a:buFont typeface="Garamond"/>
            </a:pPr>
            <a:r>
              <a:rPr lang="en-US" dirty="0">
                <a:cs typeface="Times New Roman"/>
              </a:rPr>
              <a:t>Once we can see the good in adversity (broken leads to </a:t>
            </a:r>
            <a:r>
              <a:rPr lang="en-US" b="1" dirty="0">
                <a:cs typeface="Times New Roman"/>
              </a:rPr>
              <a:t>warrior,</a:t>
            </a:r>
            <a:r>
              <a:rPr lang="en-US" dirty="0">
                <a:cs typeface="Times New Roman"/>
              </a:rPr>
              <a:t> lost leads to </a:t>
            </a:r>
            <a:r>
              <a:rPr lang="en-US" b="1" dirty="0">
                <a:cs typeface="Times New Roman"/>
              </a:rPr>
              <a:t>explorer</a:t>
            </a:r>
            <a:r>
              <a:rPr lang="en-US" dirty="0">
                <a:cs typeface="Times New Roman"/>
              </a:rPr>
              <a:t>) we can access this infinite well of </a:t>
            </a:r>
            <a:r>
              <a:rPr lang="en-US" b="1" dirty="0">
                <a:cs typeface="Times New Roman"/>
              </a:rPr>
              <a:t>love</a:t>
            </a:r>
            <a:r>
              <a:rPr lang="en-US" dirty="0">
                <a:cs typeface="Times New Roman"/>
              </a:rPr>
              <a:t> in us. And love can do MAGIC.</a:t>
            </a:r>
            <a:endParaRPr lang="en-US" dirty="0"/>
          </a:p>
          <a:p>
            <a:pPr lvl="0">
              <a:buFont typeface="Garamond"/>
            </a:pPr>
            <a:r>
              <a:rPr lang="en-US" dirty="0">
                <a:cs typeface="Times New Roman"/>
              </a:rPr>
              <a:t>BODY-MIND-SOUL</a:t>
            </a:r>
            <a:endParaRPr lang="en-US" dirty="0"/>
          </a:p>
          <a:p>
            <a:pPr lvl="0">
              <a:buFont typeface="Garamond"/>
            </a:pPr>
            <a:r>
              <a:rPr lang="en-US" dirty="0">
                <a:cs typeface="Times New Roman"/>
              </a:rPr>
              <a:t>Wounded</a:t>
            </a:r>
            <a:r>
              <a:rPr lang="en-US" dirty="0">
                <a:cs typeface="Times New Roman"/>
                <a:sym typeface="Wingdings" panose="05000000000000000000" pitchFamily="2" charset="2"/>
              </a:rPr>
              <a:t> </a:t>
            </a:r>
            <a:r>
              <a:rPr lang="en-US" dirty="0">
                <a:cs typeface="Times New Roman"/>
              </a:rPr>
              <a:t>wounded healer</a:t>
            </a:r>
            <a:r>
              <a:rPr lang="en-US" dirty="0">
                <a:cs typeface="Times New Roman"/>
                <a:sym typeface="Wingdings" panose="05000000000000000000" pitchFamily="2" charset="2"/>
              </a:rPr>
              <a:t></a:t>
            </a:r>
            <a:r>
              <a:rPr lang="en-US" dirty="0">
                <a:cs typeface="Times New Roman"/>
              </a:rPr>
              <a:t> healed healer</a:t>
            </a:r>
          </a:p>
          <a:p>
            <a:pPr marL="0" lvl="0" indent="0">
              <a:buNone/>
            </a:pPr>
            <a:endParaRPr lang="en-US" dirty="0"/>
          </a:p>
        </p:txBody>
      </p:sp>
      <p:pic>
        <p:nvPicPr>
          <p:cNvPr id="7" name="Picture 5" descr="A picture containing person, floor, group&#10;&#10;Description automatically generated">
            <a:extLst>
              <a:ext uri="{FF2B5EF4-FFF2-40B4-BE49-F238E27FC236}">
                <a16:creationId xmlns:a16="http://schemas.microsoft.com/office/drawing/2014/main" id="{0E1BB845-FCB8-CEFC-3008-8891618CB9C9}"/>
              </a:ext>
            </a:extLst>
          </p:cNvPr>
          <p:cNvPicPr>
            <a:picLocks noChangeAspect="1"/>
          </p:cNvPicPr>
          <p:nvPr/>
        </p:nvPicPr>
        <p:blipFill>
          <a:blip r:embed="rId2"/>
          <a:stretch>
            <a:fillRect/>
          </a:stretch>
        </p:blipFill>
        <p:spPr>
          <a:xfrm>
            <a:off x="7431091" y="898361"/>
            <a:ext cx="2743200" cy="2777919"/>
          </a:xfrm>
          <a:prstGeom prst="rect">
            <a:avLst/>
          </a:prstGeom>
          <a:noFill/>
          <a:ln cap="flat">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697">
    <p:bg>
      <p:bgPr>
        <a:solidFill>
          <a:srgbClr val="FFFFFF"/>
        </a:solidFill>
        <a:effectLst/>
      </p:bgPr>
    </p:bg>
    <p:spTree>
      <p:nvGrpSpPr>
        <p:cNvPr id="1" name=""/>
        <p:cNvGrpSpPr/>
        <p:nvPr/>
      </p:nvGrpSpPr>
      <p:grpSpPr>
        <a:xfrm>
          <a:off x="0" y="0"/>
          <a:ext cx="0" cy="0"/>
          <a:chOff x="0" y="0"/>
          <a:chExt cx="0" cy="0"/>
        </a:xfrm>
      </p:grpSpPr>
      <p:sp>
        <p:nvSpPr>
          <p:cNvPr id="2" name="Rectangle 43">
            <a:extLst>
              <a:ext uri="{FF2B5EF4-FFF2-40B4-BE49-F238E27FC236}">
                <a16:creationId xmlns:a16="http://schemas.microsoft.com/office/drawing/2014/main" id="{9F05ECEB-12E6-BAA7-02C1-103A2AC69BC4}"/>
              </a:ext>
            </a:extLst>
          </p:cNvPr>
          <p:cNvSpPr>
            <a:spLocks noMove="1" noResize="1"/>
          </p:cNvSpPr>
          <p:nvPr/>
        </p:nvSpPr>
        <p:spPr>
          <a:xfrm>
            <a:off x="234699" y="237744"/>
            <a:ext cx="11722608" cy="6382512"/>
          </a:xfrm>
          <a:prstGeom prst="rect">
            <a:avLst/>
          </a:prstGeom>
          <a:solidFill>
            <a:srgbClr val="E7E0C7"/>
          </a:solidFill>
          <a:ln cap="flat">
            <a:noFill/>
            <a:prstDash val="solid"/>
          </a:ln>
        </p:spPr>
        <p:txBody>
          <a:bodyPr lIns="0" tIns="0" rIns="0" bIns="0">
            <a:noAutofit/>
          </a:bodyPr>
          <a:lstStyle/>
          <a:p>
            <a:endParaRPr lang="en-US"/>
          </a:p>
        </p:txBody>
      </p:sp>
      <p:sp>
        <p:nvSpPr>
          <p:cNvPr id="3" name="Rectangle 45">
            <a:extLst>
              <a:ext uri="{FF2B5EF4-FFF2-40B4-BE49-F238E27FC236}">
                <a16:creationId xmlns:a16="http://schemas.microsoft.com/office/drawing/2014/main" id="{2C22CCEA-28F3-46B8-A12D-E74F3659B038}"/>
              </a:ext>
            </a:extLst>
          </p:cNvPr>
          <p:cNvSpPr>
            <a:spLocks noMove="1" noResize="1"/>
          </p:cNvSpPr>
          <p:nvPr/>
        </p:nvSpPr>
        <p:spPr>
          <a:xfrm>
            <a:off x="371859" y="374904"/>
            <a:ext cx="11448288" cy="6108192"/>
          </a:xfrm>
          <a:prstGeom prst="rect">
            <a:avLst/>
          </a:prstGeom>
          <a:noFill/>
          <a:ln w="6345" cap="sq">
            <a:solidFill>
              <a:srgbClr val="404040"/>
            </a:solidFill>
            <a:prstDash val="solid"/>
            <a:miter/>
          </a:ln>
        </p:spPr>
        <p:txBody>
          <a:bodyPr lIns="0" tIns="0" rIns="0" bIns="0">
            <a:noAutofit/>
          </a:bodyPr>
          <a:lstStyle/>
          <a:p>
            <a:endParaRPr lang="en-US"/>
          </a:p>
        </p:txBody>
      </p:sp>
      <p:sp>
        <p:nvSpPr>
          <p:cNvPr id="4" name="Rectangle 47">
            <a:extLst>
              <a:ext uri="{FF2B5EF4-FFF2-40B4-BE49-F238E27FC236}">
                <a16:creationId xmlns:a16="http://schemas.microsoft.com/office/drawing/2014/main" id="{C3C98B63-9466-4239-DF37-155EC1BA86E8}"/>
              </a:ext>
            </a:extLst>
          </p:cNvPr>
          <p:cNvSpPr>
            <a:spLocks noMove="1" noResize="1"/>
          </p:cNvSpPr>
          <p:nvPr/>
        </p:nvSpPr>
        <p:spPr>
          <a:xfrm>
            <a:off x="7837368" y="0"/>
            <a:ext cx="4354628"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5" name="Rectangle 49">
            <a:extLst>
              <a:ext uri="{FF2B5EF4-FFF2-40B4-BE49-F238E27FC236}">
                <a16:creationId xmlns:a16="http://schemas.microsoft.com/office/drawing/2014/main" id="{818B44A6-79A6-1E34-5CFD-F837234D54A9}"/>
              </a:ext>
            </a:extLst>
          </p:cNvPr>
          <p:cNvSpPr>
            <a:spLocks noMove="1" noResize="1"/>
          </p:cNvSpPr>
          <p:nvPr/>
        </p:nvSpPr>
        <p:spPr>
          <a:xfrm>
            <a:off x="237744" y="237744"/>
            <a:ext cx="7652979" cy="6382512"/>
          </a:xfrm>
          <a:prstGeom prst="rect">
            <a:avLst/>
          </a:prstGeom>
          <a:solidFill>
            <a:srgbClr val="E7E0C7"/>
          </a:solidFill>
          <a:ln cap="flat">
            <a:noFill/>
            <a:prstDash val="solid"/>
          </a:ln>
        </p:spPr>
        <p:txBody>
          <a:bodyPr lIns="0" tIns="0" rIns="0" bIns="0">
            <a:noAutofit/>
          </a:bodyPr>
          <a:lstStyle/>
          <a:p>
            <a:endParaRPr lang="en-US"/>
          </a:p>
        </p:txBody>
      </p:sp>
      <p:sp>
        <p:nvSpPr>
          <p:cNvPr id="6" name="Title 1">
            <a:extLst>
              <a:ext uri="{FF2B5EF4-FFF2-40B4-BE49-F238E27FC236}">
                <a16:creationId xmlns:a16="http://schemas.microsoft.com/office/drawing/2014/main" id="{680B658E-BDF2-FC71-78E6-65FCCA58858F}"/>
              </a:ext>
            </a:extLst>
          </p:cNvPr>
          <p:cNvSpPr txBox="1">
            <a:spLocks noGrp="1"/>
          </p:cNvSpPr>
          <p:nvPr>
            <p:ph type="title"/>
          </p:nvPr>
        </p:nvSpPr>
        <p:spPr>
          <a:xfrm>
            <a:off x="748930" y="642594"/>
            <a:ext cx="6703429" cy="1744181"/>
          </a:xfrm>
          <a:prstGeom prst="rect">
            <a:avLst/>
          </a:prstGeom>
          <a:noFill/>
          <a:ln>
            <a:noFill/>
          </a:ln>
        </p:spPr>
        <p:txBody>
          <a:bodyPr vert="horz" wrap="square" lIns="91440" tIns="45720" rIns="91440" bIns="45720" anchor="ctr" anchorCtr="0" compatLnSpc="1">
            <a:normAutofit/>
          </a:bodyPr>
          <a:lstStyle/>
          <a:p>
            <a:pPr lvl="0"/>
            <a:r>
              <a:rPr lang="en-US"/>
              <a:t>Pieces of a puzzle, not fragments</a:t>
            </a:r>
          </a:p>
        </p:txBody>
      </p:sp>
      <p:sp>
        <p:nvSpPr>
          <p:cNvPr id="7" name="Content Placeholder 3">
            <a:extLst>
              <a:ext uri="{FF2B5EF4-FFF2-40B4-BE49-F238E27FC236}">
                <a16:creationId xmlns:a16="http://schemas.microsoft.com/office/drawing/2014/main" id="{D8473A4A-3360-8253-7F76-AE544E8935D4}"/>
              </a:ext>
            </a:extLst>
          </p:cNvPr>
          <p:cNvSpPr txBox="1">
            <a:spLocks noGrp="1"/>
          </p:cNvSpPr>
          <p:nvPr>
            <p:ph idx="1"/>
          </p:nvPr>
        </p:nvSpPr>
        <p:spPr>
          <a:xfrm>
            <a:off x="748930" y="2386584"/>
            <a:ext cx="6703429" cy="3648456"/>
          </a:xfrm>
        </p:spPr>
        <p:txBody>
          <a:bodyPr>
            <a:normAutofit fontScale="85000" lnSpcReduction="20000"/>
          </a:bodyPr>
          <a:lstStyle/>
          <a:p>
            <a:pPr lvl="0"/>
            <a:r>
              <a:rPr lang="en-US" sz="2600"/>
              <a:t>Your "case report" or autobiography will help you understand how the past affected you, shaped you, so you can choose the meaning of the experience and  the responsibility for your health and happiness. It will help you feel whole again. Self-awareness is essential to break the cycle of traumatization.</a:t>
            </a:r>
          </a:p>
          <a:p>
            <a:pPr lvl="0"/>
            <a:endParaRPr lang="en-US"/>
          </a:p>
          <a:p>
            <a:pPr lvl="0"/>
            <a:endParaRPr lang="en-US"/>
          </a:p>
          <a:p>
            <a:pPr lvl="0"/>
            <a:endParaRPr lang="en-US"/>
          </a:p>
          <a:p>
            <a:pPr lvl="0"/>
            <a:endParaRPr lang="en-US"/>
          </a:p>
          <a:p>
            <a:pPr lvl="0"/>
            <a:r>
              <a:rPr lang="en-US" sz="2400"/>
              <a:t>"I am better off healed than I ever was unbroken."</a:t>
            </a:r>
          </a:p>
          <a:p>
            <a:pPr marL="2499997" lvl="8" indent="-182880">
              <a:lnSpc>
                <a:spcPct val="100000"/>
              </a:lnSpc>
              <a:buClr>
                <a:srgbClr val="262626"/>
              </a:buClr>
              <a:buSzPct val="100000"/>
              <a:buFont typeface="Garamond" pitchFamily="18"/>
              <a:buChar char="◦"/>
            </a:pPr>
            <a:r>
              <a:rPr lang="en-US">
                <a:solidFill>
                  <a:srgbClr val="000000"/>
                </a:solidFill>
                <a:latin typeface="Garamond"/>
              </a:rPr>
              <a:t>                                    -Beth Moore</a:t>
            </a:r>
          </a:p>
          <a:p>
            <a:pPr lvl="0"/>
            <a:endParaRPr lang="en-US"/>
          </a:p>
        </p:txBody>
      </p:sp>
      <p:pic>
        <p:nvPicPr>
          <p:cNvPr id="8" name="Picture 4">
            <a:extLst>
              <a:ext uri="{FF2B5EF4-FFF2-40B4-BE49-F238E27FC236}">
                <a16:creationId xmlns:a16="http://schemas.microsoft.com/office/drawing/2014/main" id="{99CD0D8C-D345-9080-1829-8993A7FA542B}"/>
              </a:ext>
            </a:extLst>
          </p:cNvPr>
          <p:cNvPicPr>
            <a:picLocks noChangeAspect="1"/>
          </p:cNvPicPr>
          <p:nvPr/>
        </p:nvPicPr>
        <p:blipFill>
          <a:blip r:embed="rId2"/>
          <a:srcRect l="20893" r="2" b="2"/>
          <a:stretch>
            <a:fillRect/>
          </a:stretch>
        </p:blipFill>
        <p:spPr>
          <a:xfrm>
            <a:off x="8386172" y="484632"/>
            <a:ext cx="3318951" cy="2790026"/>
          </a:xfrm>
          <a:prstGeom prst="rect">
            <a:avLst/>
          </a:prstGeom>
          <a:noFill/>
          <a:ln cap="flat">
            <a:noFill/>
          </a:ln>
        </p:spPr>
      </p:pic>
      <p:sp>
        <p:nvSpPr>
          <p:cNvPr id="9" name="Rectangle 51">
            <a:extLst>
              <a:ext uri="{FF2B5EF4-FFF2-40B4-BE49-F238E27FC236}">
                <a16:creationId xmlns:a16="http://schemas.microsoft.com/office/drawing/2014/main" id="{804057BF-FDB3-59F9-BA5B-41BBB98C297F}"/>
              </a:ext>
            </a:extLst>
          </p:cNvPr>
          <p:cNvSpPr>
            <a:spLocks noMove="1" noResize="1"/>
          </p:cNvSpPr>
          <p:nvPr/>
        </p:nvSpPr>
        <p:spPr>
          <a:xfrm>
            <a:off x="371859" y="374904"/>
            <a:ext cx="7378769" cy="6108192"/>
          </a:xfrm>
          <a:prstGeom prst="rect">
            <a:avLst/>
          </a:prstGeom>
          <a:noFill/>
          <a:ln w="6345" cap="sq">
            <a:solidFill>
              <a:srgbClr val="404040"/>
            </a:solidFill>
            <a:prstDash val="solid"/>
            <a:miter/>
          </a:ln>
        </p:spPr>
        <p:txBody>
          <a:bodyPr lIns="0" tIns="0" rIns="0" bIns="0">
            <a:noAutofit/>
          </a:bodyPr>
          <a:lstStyle/>
          <a:p>
            <a:endParaRPr lang="en-US"/>
          </a:p>
        </p:txBody>
      </p:sp>
      <p:pic>
        <p:nvPicPr>
          <p:cNvPr id="10" name="Picture 7" descr="A picture containing map&#10;&#10;Description automatically generated">
            <a:extLst>
              <a:ext uri="{FF2B5EF4-FFF2-40B4-BE49-F238E27FC236}">
                <a16:creationId xmlns:a16="http://schemas.microsoft.com/office/drawing/2014/main" id="{2A51A2C9-27FE-824F-7E67-15954A385624}"/>
              </a:ext>
            </a:extLst>
          </p:cNvPr>
          <p:cNvPicPr>
            <a:picLocks noGrp="1" noChangeAspect="1"/>
          </p:cNvPicPr>
          <p:nvPr>
            <p:ph sz="half" idx="2"/>
          </p:nvPr>
        </p:nvPicPr>
        <p:blipFill>
          <a:blip r:embed="rId3"/>
          <a:srcRect b="1459"/>
          <a:stretch>
            <a:fillRect/>
          </a:stretch>
        </p:blipFill>
        <p:spPr>
          <a:xfrm>
            <a:off x="8386172" y="3435519"/>
            <a:ext cx="3321201" cy="2790026"/>
          </a:xfrm>
          <a:prstGeom prst="rect">
            <a:avLst/>
          </a:prstGeom>
          <a:noFill/>
          <a:ln>
            <a:noFill/>
          </a:ln>
        </p:spPr>
      </p:pic>
      <p:pic>
        <p:nvPicPr>
          <p:cNvPr id="11" name="Picture 5" descr="Shape, polygon&#10;&#10;Description automatically generated">
            <a:extLst>
              <a:ext uri="{FF2B5EF4-FFF2-40B4-BE49-F238E27FC236}">
                <a16:creationId xmlns:a16="http://schemas.microsoft.com/office/drawing/2014/main" id="{23EEC0B4-64B4-F5A2-4CF0-A8DEA76C5337}"/>
              </a:ext>
            </a:extLst>
          </p:cNvPr>
          <p:cNvPicPr>
            <a:picLocks noChangeAspect="1"/>
          </p:cNvPicPr>
          <p:nvPr/>
        </p:nvPicPr>
        <p:blipFill>
          <a:blip r:embed="rId4"/>
          <a:stretch>
            <a:fillRect/>
          </a:stretch>
        </p:blipFill>
        <p:spPr>
          <a:xfrm>
            <a:off x="8677271" y="1501618"/>
            <a:ext cx="1243017" cy="878208"/>
          </a:xfrm>
          <a:prstGeom prst="rect">
            <a:avLst/>
          </a:prstGeom>
          <a:noFill/>
          <a:ln cap="flat">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70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6B04-9BCC-553A-6925-DA4C798E70D7}"/>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fontScale="90000"/>
          </a:bodyPr>
          <a:lstStyle/>
          <a:p>
            <a:pPr lvl="0" algn="ctr"/>
            <a:br>
              <a:rPr lang="en-US">
                <a:latin typeface="Palatino Linotype"/>
              </a:rPr>
            </a:br>
            <a:r>
              <a:rPr lang="en-US">
                <a:latin typeface="Palatino Linotype"/>
              </a:rPr>
              <a:t>RESPITE: on-line wellness resource</a:t>
            </a:r>
            <a:endParaRPr lang="en-US"/>
          </a:p>
          <a:p>
            <a:pPr lvl="0"/>
            <a:endParaRPr lang="en-US"/>
          </a:p>
        </p:txBody>
      </p:sp>
      <p:sp>
        <p:nvSpPr>
          <p:cNvPr id="3" name="Content Placeholder 2">
            <a:extLst>
              <a:ext uri="{FF2B5EF4-FFF2-40B4-BE49-F238E27FC236}">
                <a16:creationId xmlns:a16="http://schemas.microsoft.com/office/drawing/2014/main" id="{7D946A66-CCA7-B80F-4DCD-36C39FDDBA97}"/>
              </a:ext>
            </a:extLst>
          </p:cNvPr>
          <p:cNvSpPr txBox="1">
            <a:spLocks noGrp="1"/>
          </p:cNvSpPr>
          <p:nvPr>
            <p:ph idx="1"/>
          </p:nvPr>
        </p:nvSpPr>
        <p:spPr>
          <a:xfrm>
            <a:off x="1066803" y="2103120"/>
            <a:ext cx="10058400" cy="3931920"/>
          </a:xfrm>
          <a:prstGeom prst="rect">
            <a:avLst/>
          </a:prstGeom>
          <a:noFill/>
          <a:ln>
            <a:noFill/>
          </a:ln>
        </p:spPr>
        <p:txBody>
          <a:bodyPr vert="horz" wrap="square" lIns="91440" tIns="45720" rIns="91440" bIns="45720" anchor="t" anchorCtr="0" compatLnSpc="1">
            <a:normAutofit fontScale="92500" lnSpcReduction="20000"/>
          </a:bodyPr>
          <a:lstStyle/>
          <a:p>
            <a:pPr lvl="0"/>
            <a:endParaRPr lang="en-US"/>
          </a:p>
          <a:p>
            <a:pPr lvl="0"/>
            <a:endParaRPr lang="en-US"/>
          </a:p>
          <a:p>
            <a:pPr lvl="0"/>
            <a:endParaRPr lang="en-US"/>
          </a:p>
          <a:p>
            <a:pPr lvl="0">
              <a:spcBef>
                <a:spcPts val="800"/>
              </a:spcBef>
            </a:pPr>
            <a:r>
              <a:rPr lang="en-US" sz="3500"/>
              <a:t>Resilience in the Era of Sustainable Physicians: An International Training Endeavor</a:t>
            </a:r>
            <a:br>
              <a:rPr lang="en-US" sz="3500"/>
            </a:br>
            <a:endParaRPr lang="en-US" sz="3500"/>
          </a:p>
          <a:p>
            <a:pPr lvl="0">
              <a:spcBef>
                <a:spcPts val="800"/>
              </a:spcBef>
            </a:pPr>
            <a:endParaRPr lang="en-US" sz="3500"/>
          </a:p>
          <a:p>
            <a:pPr lvl="0">
              <a:spcBef>
                <a:spcPts val="800"/>
              </a:spcBef>
            </a:pPr>
            <a:r>
              <a:rPr lang="en-US" sz="3500">
                <a:hlinkClick r:id="rId2"/>
              </a:rPr>
              <a:t>https://respite.machealth.ca/</a:t>
            </a:r>
            <a:endParaRPr lang="en-US" sz="3500"/>
          </a:p>
          <a:p>
            <a:pPr lvl="0">
              <a:spcBef>
                <a:spcPts val="400"/>
              </a:spcBef>
            </a:pPr>
            <a:br>
              <a:rPr lang="en-US"/>
            </a:b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65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969B-4A98-C184-D82F-F8365F81E6ED}"/>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https://hprtselfcare.org/</a:t>
            </a:r>
          </a:p>
        </p:txBody>
      </p:sp>
      <p:pic>
        <p:nvPicPr>
          <p:cNvPr id="3" name="Content Placeholder 4" descr="Graphical user interface, website&#10;&#10;Description automatically generated">
            <a:extLst>
              <a:ext uri="{FF2B5EF4-FFF2-40B4-BE49-F238E27FC236}">
                <a16:creationId xmlns:a16="http://schemas.microsoft.com/office/drawing/2014/main" id="{46871906-71D4-241B-4504-0657C6662450}"/>
              </a:ext>
            </a:extLst>
          </p:cNvPr>
          <p:cNvPicPr>
            <a:picLocks noGrp="1" noChangeAspect="1"/>
          </p:cNvPicPr>
          <p:nvPr>
            <p:ph idx="1"/>
          </p:nvPr>
        </p:nvPicPr>
        <p:blipFill>
          <a:blip r:embed="rId2"/>
          <a:stretch>
            <a:fillRect/>
          </a:stretch>
        </p:blipFill>
        <p:spPr>
          <a:xfrm>
            <a:off x="1828800" y="1751149"/>
            <a:ext cx="8358640" cy="455926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709">
    <p:bg>
      <p:bgPr>
        <a:solidFill>
          <a:srgbClr val="FFFFFF"/>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7446160-7B0F-1880-0388-16A447EBC945}"/>
              </a:ext>
            </a:extLst>
          </p:cNvPr>
          <p:cNvSpPr>
            <a:spLocks noMove="1" noResize="1"/>
          </p:cNvSpPr>
          <p:nvPr/>
        </p:nvSpPr>
        <p:spPr>
          <a:xfrm>
            <a:off x="234699" y="237744"/>
            <a:ext cx="11722608" cy="6382512"/>
          </a:xfrm>
          <a:prstGeom prst="rect">
            <a:avLst/>
          </a:prstGeom>
          <a:solidFill>
            <a:srgbClr val="E7E0C7"/>
          </a:solidFill>
          <a:ln cap="flat">
            <a:noFill/>
            <a:prstDash val="solid"/>
          </a:ln>
        </p:spPr>
        <p:txBody>
          <a:bodyPr lIns="0" tIns="0" rIns="0" bIns="0">
            <a:noAutofit/>
          </a:bodyPr>
          <a:lstStyle/>
          <a:p>
            <a:endParaRPr lang="en-US"/>
          </a:p>
        </p:txBody>
      </p:sp>
      <p:sp>
        <p:nvSpPr>
          <p:cNvPr id="3" name="Rectangle 11">
            <a:extLst>
              <a:ext uri="{FF2B5EF4-FFF2-40B4-BE49-F238E27FC236}">
                <a16:creationId xmlns:a16="http://schemas.microsoft.com/office/drawing/2014/main" id="{858893CF-8D25-808C-93E1-EB757D2F34EE}"/>
              </a:ext>
            </a:extLst>
          </p:cNvPr>
          <p:cNvSpPr>
            <a:spLocks noMove="1" noResize="1"/>
          </p:cNvSpPr>
          <p:nvPr/>
        </p:nvSpPr>
        <p:spPr>
          <a:xfrm>
            <a:off x="371859" y="374904"/>
            <a:ext cx="11448288" cy="6108192"/>
          </a:xfrm>
          <a:prstGeom prst="rect">
            <a:avLst/>
          </a:prstGeom>
          <a:noFill/>
          <a:ln w="6345" cap="sq">
            <a:solidFill>
              <a:srgbClr val="404040"/>
            </a:solidFill>
            <a:prstDash val="solid"/>
            <a:miter/>
          </a:ln>
        </p:spPr>
        <p:txBody>
          <a:bodyPr lIns="0" tIns="0" rIns="0" bIns="0">
            <a:noAutofit/>
          </a:bodyPr>
          <a:lstStyle/>
          <a:p>
            <a:endParaRPr lang="en-US"/>
          </a:p>
        </p:txBody>
      </p:sp>
      <p:sp>
        <p:nvSpPr>
          <p:cNvPr id="4" name="Rectangle 13">
            <a:extLst>
              <a:ext uri="{FF2B5EF4-FFF2-40B4-BE49-F238E27FC236}">
                <a16:creationId xmlns:a16="http://schemas.microsoft.com/office/drawing/2014/main" id="{1961F70F-1BE8-6C78-9A07-C3DE39BBDA55}"/>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pic>
        <p:nvPicPr>
          <p:cNvPr id="5" name="Picture 5" descr="A picture containing person, ground&#10;&#10;Description automatically generated">
            <a:extLst>
              <a:ext uri="{FF2B5EF4-FFF2-40B4-BE49-F238E27FC236}">
                <a16:creationId xmlns:a16="http://schemas.microsoft.com/office/drawing/2014/main" id="{8F69A20D-B989-F1FB-4C17-996FE21EC3AE}"/>
              </a:ext>
            </a:extLst>
          </p:cNvPr>
          <p:cNvPicPr>
            <a:picLocks noGrp="1" noChangeAspect="1"/>
          </p:cNvPicPr>
          <p:nvPr>
            <p:ph idx="1"/>
          </p:nvPr>
        </p:nvPicPr>
        <p:blipFill>
          <a:blip r:embed="rId2"/>
          <a:srcRect r="145" b="1"/>
          <a:stretch>
            <a:fillRect/>
          </a:stretch>
        </p:blipFill>
        <p:spPr>
          <a:xfrm>
            <a:off x="727652" y="727624"/>
            <a:ext cx="5367162" cy="5415552"/>
          </a:xfrm>
        </p:spPr>
      </p:pic>
      <p:sp>
        <p:nvSpPr>
          <p:cNvPr id="6" name="Rectangle 15">
            <a:extLst>
              <a:ext uri="{FF2B5EF4-FFF2-40B4-BE49-F238E27FC236}">
                <a16:creationId xmlns:a16="http://schemas.microsoft.com/office/drawing/2014/main" id="{34F3BCC1-948B-5DFD-7455-B96FEF0AF2C2}"/>
              </a:ext>
            </a:extLst>
          </p:cNvPr>
          <p:cNvSpPr>
            <a:spLocks noMove="1" noResize="1"/>
          </p:cNvSpPr>
          <p:nvPr/>
        </p:nvSpPr>
        <p:spPr>
          <a:xfrm>
            <a:off x="6621270" y="255099"/>
            <a:ext cx="5342135" cy="6361599"/>
          </a:xfrm>
          <a:prstGeom prst="rect">
            <a:avLst/>
          </a:prstGeom>
          <a:solidFill>
            <a:srgbClr val="E7E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7" name="Title 1">
            <a:extLst>
              <a:ext uri="{FF2B5EF4-FFF2-40B4-BE49-F238E27FC236}">
                <a16:creationId xmlns:a16="http://schemas.microsoft.com/office/drawing/2014/main" id="{6F4691CC-A4CF-9360-9103-8440C75BBB28}"/>
              </a:ext>
            </a:extLst>
          </p:cNvPr>
          <p:cNvSpPr txBox="1">
            <a:spLocks noGrp="1"/>
          </p:cNvSpPr>
          <p:nvPr>
            <p:ph type="title"/>
          </p:nvPr>
        </p:nvSpPr>
        <p:spPr>
          <a:xfrm>
            <a:off x="7064078" y="642594"/>
            <a:ext cx="4472924" cy="2050258"/>
          </a:xfrm>
          <a:prstGeom prst="rect">
            <a:avLst/>
          </a:prstGeom>
          <a:noFill/>
          <a:ln>
            <a:noFill/>
          </a:ln>
        </p:spPr>
        <p:txBody>
          <a:bodyPr vert="horz" wrap="square" lIns="91440" tIns="45720" rIns="91440" bIns="45720" anchor="ctr" anchorCtr="0" compatLnSpc="1">
            <a:normAutofit fontScale="90000"/>
          </a:bodyPr>
          <a:lstStyle/>
          <a:p>
            <a:pPr lvl="0"/>
            <a:r>
              <a:rPr lang="en-US"/>
              <a:t>Questions, comments, epiphanies?</a:t>
            </a:r>
          </a:p>
        </p:txBody>
      </p:sp>
      <p:sp>
        <p:nvSpPr>
          <p:cNvPr id="8" name="Content Placeholder 3">
            <a:extLst>
              <a:ext uri="{FF2B5EF4-FFF2-40B4-BE49-F238E27FC236}">
                <a16:creationId xmlns:a16="http://schemas.microsoft.com/office/drawing/2014/main" id="{79BAF2B3-D3EB-ADFB-DA2D-6CAF062F033E}"/>
              </a:ext>
            </a:extLst>
          </p:cNvPr>
          <p:cNvSpPr txBox="1">
            <a:spLocks noGrp="1"/>
          </p:cNvSpPr>
          <p:nvPr>
            <p:ph sz="half" idx="2"/>
          </p:nvPr>
        </p:nvSpPr>
        <p:spPr>
          <a:xfrm>
            <a:off x="7064078" y="2103120"/>
            <a:ext cx="4472924" cy="3931920"/>
          </a:xfrm>
          <a:prstGeom prst="rect">
            <a:avLst/>
          </a:prstGeom>
          <a:noFill/>
          <a:ln>
            <a:noFill/>
          </a:ln>
        </p:spPr>
        <p:txBody>
          <a:bodyPr vert="horz" wrap="square" lIns="91440" tIns="45720" rIns="91440" bIns="45720" anchor="t" anchorCtr="0" compatLnSpc="1">
            <a:noAutofit/>
          </a:bodyPr>
          <a:lstStyle/>
          <a:p>
            <a:pPr lvl="0"/>
            <a:endParaRPr lang="en-US"/>
          </a:p>
          <a:p>
            <a:pPr lvl="0"/>
            <a:endParaRPr lang="en-US"/>
          </a:p>
          <a:p>
            <a:pPr lvl="0"/>
            <a:r>
              <a:rPr lang="en-US" sz="2400"/>
              <a:t>Thank you for your attention and participation!</a:t>
            </a:r>
          </a:p>
          <a:p>
            <a:pPr lvl="0"/>
            <a:endParaRPr lang="en-US" sz="2400"/>
          </a:p>
          <a:p>
            <a:pPr marL="0" lvl="0" indent="0">
              <a:buNone/>
            </a:pPr>
            <a:endParaRPr lang="en-US" sz="2400"/>
          </a:p>
          <a:p>
            <a:pPr lvl="0"/>
            <a:endParaRPr lang="en-US" sz="2400"/>
          </a:p>
          <a:p>
            <a:pPr lvl="0"/>
            <a:r>
              <a:rPr lang="en-US" sz="2400"/>
              <a:t>"Work is love in action."</a:t>
            </a:r>
          </a:p>
          <a:p>
            <a:pPr marL="2499997" lvl="8">
              <a:lnSpc>
                <a:spcPct val="100000"/>
              </a:lnSpc>
              <a:buClr>
                <a:srgbClr val="262626"/>
              </a:buClr>
              <a:buSzPct val="100000"/>
              <a:buFont typeface="Garamond" pitchFamily="18"/>
              <a:buChar char="◦"/>
            </a:pPr>
            <a:r>
              <a:rPr lang="en-US">
                <a:solidFill>
                  <a:srgbClr val="000000"/>
                </a:solidFill>
                <a:latin typeface="Garamond"/>
              </a:rPr>
              <a:t>-Khalil Gibran</a:t>
            </a:r>
          </a:p>
        </p:txBody>
      </p:sp>
      <p:sp>
        <p:nvSpPr>
          <p:cNvPr id="9" name="Rectangle 17">
            <a:extLst>
              <a:ext uri="{FF2B5EF4-FFF2-40B4-BE49-F238E27FC236}">
                <a16:creationId xmlns:a16="http://schemas.microsoft.com/office/drawing/2014/main" id="{283635DA-2003-59F5-A2FF-B2DD367B08A2}"/>
              </a:ext>
            </a:extLst>
          </p:cNvPr>
          <p:cNvSpPr>
            <a:spLocks noMove="1" noResize="1"/>
          </p:cNvSpPr>
          <p:nvPr/>
        </p:nvSpPr>
        <p:spPr>
          <a:xfrm>
            <a:off x="6769102" y="393365"/>
            <a:ext cx="5018208" cy="6035542"/>
          </a:xfrm>
          <a:prstGeom prst="rect">
            <a:avLst/>
          </a:prstGeom>
          <a:noFill/>
          <a:ln w="6345" cap="flat">
            <a:solidFill>
              <a:srgbClr val="404040"/>
            </a:solid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64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A70C-F89A-BFE2-621F-50C7DDA182BB}"/>
              </a:ext>
            </a:extLst>
          </p:cNvPr>
          <p:cNvSpPr txBox="1">
            <a:spLocks noGrp="1"/>
          </p:cNvSpPr>
          <p:nvPr>
            <p:ph type="title"/>
          </p:nvPr>
        </p:nvSpPr>
        <p:spPr>
          <a:xfrm>
            <a:off x="1066803" y="642594"/>
            <a:ext cx="10058400" cy="1371600"/>
          </a:xfrm>
          <a:prstGeom prst="rect">
            <a:avLst/>
          </a:prstGeom>
          <a:noFill/>
          <a:ln>
            <a:noFill/>
          </a:ln>
        </p:spPr>
        <p:txBody>
          <a:bodyPr vert="horz" wrap="square" lIns="91440" tIns="45720" rIns="91440" bIns="45720" anchor="ctr" anchorCtr="0" compatLnSpc="1">
            <a:normAutofit/>
          </a:bodyPr>
          <a:lstStyle/>
          <a:p>
            <a:pPr lvl="0"/>
            <a:r>
              <a:rPr lang="en-US"/>
              <a:t>Wounded healer</a:t>
            </a:r>
          </a:p>
        </p:txBody>
      </p:sp>
      <p:sp>
        <p:nvSpPr>
          <p:cNvPr id="3" name="Content Placeholder 2">
            <a:extLst>
              <a:ext uri="{FF2B5EF4-FFF2-40B4-BE49-F238E27FC236}">
                <a16:creationId xmlns:a16="http://schemas.microsoft.com/office/drawing/2014/main" id="{9B54C6CD-E1ED-A565-04C6-642E0FC70C53}"/>
              </a:ext>
            </a:extLst>
          </p:cNvPr>
          <p:cNvSpPr txBox="1">
            <a:spLocks noGrp="1"/>
          </p:cNvSpPr>
          <p:nvPr>
            <p:ph idx="1"/>
          </p:nvPr>
        </p:nvSpPr>
        <p:spPr>
          <a:xfrm>
            <a:off x="1066803" y="2103120"/>
            <a:ext cx="4754880" cy="3749039"/>
          </a:xfrm>
        </p:spPr>
        <p:txBody>
          <a:bodyPr>
            <a:normAutofit lnSpcReduction="10000"/>
          </a:bodyPr>
          <a:lstStyle/>
          <a:p>
            <a:pPr lvl="0"/>
            <a:endParaRPr lang="en-US"/>
          </a:p>
          <a:p>
            <a:pPr lvl="0"/>
            <a:endParaRPr lang="en-US"/>
          </a:p>
        </p:txBody>
      </p:sp>
      <p:sp>
        <p:nvSpPr>
          <p:cNvPr id="4" name="Content Placeholder 3">
            <a:extLst>
              <a:ext uri="{FF2B5EF4-FFF2-40B4-BE49-F238E27FC236}">
                <a16:creationId xmlns:a16="http://schemas.microsoft.com/office/drawing/2014/main" id="{156B05B9-E6B1-1A7D-E53D-6E9AE6B9EA6E}"/>
              </a:ext>
            </a:extLst>
          </p:cNvPr>
          <p:cNvSpPr txBox="1">
            <a:spLocks noGrp="1"/>
          </p:cNvSpPr>
          <p:nvPr>
            <p:ph sz="half" idx="2"/>
          </p:nvPr>
        </p:nvSpPr>
        <p:spPr>
          <a:xfrm>
            <a:off x="6370323" y="2103120"/>
            <a:ext cx="4754880" cy="3749039"/>
          </a:xfrm>
          <a:prstGeom prst="rect">
            <a:avLst/>
          </a:prstGeom>
          <a:noFill/>
          <a:ln>
            <a:noFill/>
          </a:ln>
        </p:spPr>
        <p:txBody>
          <a:bodyPr vert="horz" wrap="square" lIns="91440" tIns="45720" rIns="91440" bIns="45720" anchor="t" anchorCtr="0" compatLnSpc="1">
            <a:normAutofit lnSpcReduction="10000"/>
          </a:bodyPr>
          <a:lstStyle/>
          <a:p>
            <a:pPr lvl="0"/>
            <a:r>
              <a:rPr lang="en-US" sz="2400" i="1"/>
              <a:t>“The analyst must go on learning endlessly… It is his/her own hurt that gives the measure of his/her power to heal. This, and nothing else, is the meaning of the Greek Myth of the wounded physician (healer).”</a:t>
            </a:r>
          </a:p>
          <a:p>
            <a:pPr lvl="0"/>
            <a:endParaRPr lang="en-US"/>
          </a:p>
          <a:p>
            <a:pPr lvl="0"/>
            <a:endParaRPr lang="en-US"/>
          </a:p>
          <a:p>
            <a:pPr lvl="0"/>
            <a:endParaRPr lang="en-US"/>
          </a:p>
          <a:p>
            <a:pPr marL="2499997" lvl="8">
              <a:lnSpc>
                <a:spcPct val="100000"/>
              </a:lnSpc>
              <a:buClr>
                <a:srgbClr val="262626"/>
              </a:buClr>
              <a:buSzPct val="100000"/>
              <a:buFont typeface="Garamond" pitchFamily="18"/>
              <a:buChar char="◦"/>
            </a:pPr>
            <a:r>
              <a:rPr lang="en-US" sz="2000">
                <a:solidFill>
                  <a:srgbClr val="000000"/>
                </a:solidFill>
                <a:latin typeface="Garamond"/>
              </a:rPr>
              <a:t>-Carl Jung</a:t>
            </a:r>
          </a:p>
        </p:txBody>
      </p:sp>
      <p:pic>
        <p:nvPicPr>
          <p:cNvPr id="5" name="Picture 5" descr="Shape, polygon&#10;&#10;Description automatically generated">
            <a:extLst>
              <a:ext uri="{FF2B5EF4-FFF2-40B4-BE49-F238E27FC236}">
                <a16:creationId xmlns:a16="http://schemas.microsoft.com/office/drawing/2014/main" id="{32D50586-6D0A-5897-2525-CADE8D3B1E40}"/>
              </a:ext>
            </a:extLst>
          </p:cNvPr>
          <p:cNvPicPr>
            <a:picLocks noChangeAspect="1"/>
          </p:cNvPicPr>
          <p:nvPr/>
        </p:nvPicPr>
        <p:blipFill>
          <a:blip r:embed="rId2"/>
          <a:stretch>
            <a:fillRect/>
          </a:stretch>
        </p:blipFill>
        <p:spPr>
          <a:xfrm>
            <a:off x="973927" y="2192182"/>
            <a:ext cx="5231602" cy="2580793"/>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695">
    <p:bg>
      <p:bgPr>
        <a:solidFill>
          <a:srgbClr val="000000"/>
        </a:solidFill>
        <a:effectLst/>
      </p:bgPr>
    </p:bg>
    <p:spTree>
      <p:nvGrpSpPr>
        <p:cNvPr id="1" name=""/>
        <p:cNvGrpSpPr/>
        <p:nvPr/>
      </p:nvGrpSpPr>
      <p:grpSpPr>
        <a:xfrm>
          <a:off x="0" y="0"/>
          <a:ext cx="0" cy="0"/>
          <a:chOff x="0" y="0"/>
          <a:chExt cx="0" cy="0"/>
        </a:xfrm>
      </p:grpSpPr>
      <p:pic>
        <p:nvPicPr>
          <p:cNvPr id="2" name="Picture 4" descr="Glasses on top of a book">
            <a:extLst>
              <a:ext uri="{FF2B5EF4-FFF2-40B4-BE49-F238E27FC236}">
                <a16:creationId xmlns:a16="http://schemas.microsoft.com/office/drawing/2014/main" id="{0C0FB570-9472-8439-68E8-7CF0F51BC3F1}"/>
              </a:ext>
            </a:extLst>
          </p:cNvPr>
          <p:cNvPicPr>
            <a:picLocks noChangeAspect="1"/>
          </p:cNvPicPr>
          <p:nvPr/>
        </p:nvPicPr>
        <p:blipFill>
          <a:blip r:embed="rId2"/>
          <a:srcRect l="3145" r="24013" b="10"/>
          <a:stretch>
            <a:fillRect/>
          </a:stretch>
        </p:blipFill>
        <p:spPr>
          <a:xfrm>
            <a:off x="4646386" y="9"/>
            <a:ext cx="7545619" cy="6857990"/>
          </a:xfrm>
          <a:prstGeom prst="rect">
            <a:avLst/>
          </a:prstGeom>
          <a:noFill/>
          <a:ln cap="flat">
            <a:noFill/>
          </a:ln>
        </p:spPr>
      </p:pic>
      <p:sp>
        <p:nvSpPr>
          <p:cNvPr id="3" name="Rectangle 8">
            <a:extLst>
              <a:ext uri="{FF2B5EF4-FFF2-40B4-BE49-F238E27FC236}">
                <a16:creationId xmlns:a16="http://schemas.microsoft.com/office/drawing/2014/main" id="{F8C517EC-789A-E503-78DA-604B1D03A1A2}"/>
              </a:ext>
            </a:extLst>
          </p:cNvPr>
          <p:cNvSpPr>
            <a:spLocks noMove="1" noResize="1"/>
          </p:cNvSpPr>
          <p:nvPr/>
        </p:nvSpPr>
        <p:spPr>
          <a:xfrm>
            <a:off x="0" y="0"/>
            <a:ext cx="4662205" cy="6858000"/>
          </a:xfrm>
          <a:prstGeom prst="rect">
            <a:avLst/>
          </a:prstGeom>
          <a:solidFill>
            <a:srgbClr val="46586C"/>
          </a:solidFill>
          <a:ln cap="flat">
            <a:noFill/>
            <a:prstDash val="solid"/>
          </a:ln>
        </p:spPr>
        <p:txBody>
          <a:bodyPr lIns="0" tIns="0" rIns="0" bIns="0">
            <a:noAutofit/>
          </a:bodyPr>
          <a:lstStyle/>
          <a:p>
            <a:endParaRPr lang="en-US"/>
          </a:p>
        </p:txBody>
      </p:sp>
      <p:sp>
        <p:nvSpPr>
          <p:cNvPr id="4" name="Title 1">
            <a:extLst>
              <a:ext uri="{FF2B5EF4-FFF2-40B4-BE49-F238E27FC236}">
                <a16:creationId xmlns:a16="http://schemas.microsoft.com/office/drawing/2014/main" id="{5C2D7494-C563-CC0B-A382-273EEE3E1395}"/>
              </a:ext>
            </a:extLst>
          </p:cNvPr>
          <p:cNvSpPr txBox="1">
            <a:spLocks noGrp="1"/>
          </p:cNvSpPr>
          <p:nvPr>
            <p:ph type="ctrTitle"/>
          </p:nvPr>
        </p:nvSpPr>
        <p:spPr>
          <a:xfrm>
            <a:off x="466444" y="1340364"/>
            <a:ext cx="3729160" cy="3341702"/>
          </a:xfrm>
        </p:spPr>
        <p:txBody>
          <a:bodyPr>
            <a:normAutofit/>
          </a:bodyPr>
          <a:lstStyle/>
          <a:p>
            <a:pPr lvl="0"/>
            <a:r>
              <a:rPr lang="en-US" sz="3300">
                <a:solidFill>
                  <a:srgbClr val="FFFFFF"/>
                </a:solidFill>
              </a:rPr>
              <a:t>Writing materials recommended </a:t>
            </a:r>
          </a:p>
        </p:txBody>
      </p:sp>
      <p:sp>
        <p:nvSpPr>
          <p:cNvPr id="5" name="Subtitle 2">
            <a:extLst>
              <a:ext uri="{FF2B5EF4-FFF2-40B4-BE49-F238E27FC236}">
                <a16:creationId xmlns:a16="http://schemas.microsoft.com/office/drawing/2014/main" id="{DE60EF51-1941-9894-6E5D-6D03849FB902}"/>
              </a:ext>
            </a:extLst>
          </p:cNvPr>
          <p:cNvSpPr txBox="1">
            <a:spLocks noGrp="1"/>
          </p:cNvSpPr>
          <p:nvPr>
            <p:ph type="subTitle" idx="1"/>
          </p:nvPr>
        </p:nvSpPr>
        <p:spPr>
          <a:xfrm>
            <a:off x="466444" y="4731480"/>
            <a:ext cx="3793644" cy="970900"/>
          </a:xfrm>
        </p:spPr>
        <p:txBody>
          <a:bodyPr/>
          <a:lstStyle/>
          <a:p>
            <a:endParaRPr lang="en-US"/>
          </a:p>
        </p:txBody>
      </p:sp>
      <p:sp>
        <p:nvSpPr>
          <p:cNvPr id="6" name="Rectangle 10">
            <a:extLst>
              <a:ext uri="{FF2B5EF4-FFF2-40B4-BE49-F238E27FC236}">
                <a16:creationId xmlns:a16="http://schemas.microsoft.com/office/drawing/2014/main" id="{3C1BCFD0-06CB-9CE1-ACB2-5952E18B1162}"/>
              </a:ext>
            </a:extLst>
          </p:cNvPr>
          <p:cNvSpPr>
            <a:spLocks noMove="1" noResize="1"/>
          </p:cNvSpPr>
          <p:nvPr/>
        </p:nvSpPr>
        <p:spPr>
          <a:xfrm>
            <a:off x="163979" y="164592"/>
            <a:ext cx="4334256" cy="6528816"/>
          </a:xfrm>
          <a:prstGeom prst="rect">
            <a:avLst/>
          </a:prstGeom>
          <a:noFill/>
          <a:ln w="6345" cap="sq">
            <a:solidFill>
              <a:srgbClr val="FFFFFF"/>
            </a:solidFill>
            <a:prstDash val="solid"/>
            <a:miter/>
          </a:ln>
        </p:spPr>
        <p:txBody>
          <a:bodyPr lIns="0" tIns="0" rIns="0" bIns="0">
            <a:noAutofit/>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650">
    <p:bg>
      <p:bgPr>
        <a:solidFill>
          <a:srgbClr val="FFFFFF"/>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F098BD5-3D50-0191-9056-20184EBFB601}"/>
              </a:ext>
            </a:extLst>
          </p:cNvPr>
          <p:cNvSpPr>
            <a:spLocks noMove="1" noResize="1"/>
          </p:cNvSpPr>
          <p:nvPr/>
        </p:nvSpPr>
        <p:spPr>
          <a:xfrm>
            <a:off x="184388" y="237744"/>
            <a:ext cx="7652979" cy="6382512"/>
          </a:xfrm>
          <a:prstGeom prst="rect">
            <a:avLst/>
          </a:prstGeom>
          <a:solidFill>
            <a:srgbClr val="E7E0C7"/>
          </a:solidFill>
          <a:ln cap="flat">
            <a:noFill/>
            <a:prstDash val="solid"/>
          </a:ln>
        </p:spPr>
        <p:txBody>
          <a:bodyPr lIns="0" tIns="0" rIns="0" bIns="0">
            <a:noAutofit/>
          </a:bodyPr>
          <a:lstStyle/>
          <a:p>
            <a:endParaRPr lang="en-US"/>
          </a:p>
        </p:txBody>
      </p:sp>
      <p:sp>
        <p:nvSpPr>
          <p:cNvPr id="3" name="Rectangle 11">
            <a:extLst>
              <a:ext uri="{FF2B5EF4-FFF2-40B4-BE49-F238E27FC236}">
                <a16:creationId xmlns:a16="http://schemas.microsoft.com/office/drawing/2014/main" id="{66B18E0F-7D8A-AFEB-8327-4FF644DCF50B}"/>
              </a:ext>
            </a:extLst>
          </p:cNvPr>
          <p:cNvSpPr>
            <a:spLocks noMove="1" noResize="1"/>
          </p:cNvSpPr>
          <p:nvPr/>
        </p:nvSpPr>
        <p:spPr>
          <a:xfrm>
            <a:off x="321548" y="374904"/>
            <a:ext cx="7340153" cy="6108192"/>
          </a:xfrm>
          <a:prstGeom prst="rect">
            <a:avLst/>
          </a:prstGeom>
          <a:noFill/>
          <a:ln w="6345" cap="sq">
            <a:solidFill>
              <a:srgbClr val="404040"/>
            </a:solidFill>
            <a:prstDash val="solid"/>
            <a:miter/>
          </a:ln>
        </p:spPr>
        <p:txBody>
          <a:bodyPr lIns="0" tIns="0" rIns="0" bIns="0">
            <a:noAutofit/>
          </a:bodyPr>
          <a:lstStyle/>
          <a:p>
            <a:endParaRPr lang="en-US"/>
          </a:p>
        </p:txBody>
      </p:sp>
      <p:sp>
        <p:nvSpPr>
          <p:cNvPr id="4" name="Title 3">
            <a:extLst>
              <a:ext uri="{FF2B5EF4-FFF2-40B4-BE49-F238E27FC236}">
                <a16:creationId xmlns:a16="http://schemas.microsoft.com/office/drawing/2014/main" id="{7F1F2840-1C91-3C2C-453E-56B5BADAF3D3}"/>
              </a:ext>
            </a:extLst>
          </p:cNvPr>
          <p:cNvSpPr txBox="1">
            <a:spLocks noGrp="1"/>
          </p:cNvSpPr>
          <p:nvPr>
            <p:ph type="title"/>
          </p:nvPr>
        </p:nvSpPr>
        <p:spPr>
          <a:xfrm>
            <a:off x="868680" y="642594"/>
            <a:ext cx="6281928" cy="1744181"/>
          </a:xfrm>
          <a:prstGeom prst="rect">
            <a:avLst/>
          </a:prstGeom>
          <a:noFill/>
          <a:ln>
            <a:noFill/>
          </a:ln>
        </p:spPr>
        <p:txBody>
          <a:bodyPr vert="horz" wrap="square" lIns="91440" tIns="45720" rIns="91440" bIns="45720" anchor="ctr" anchorCtr="0" compatLnSpc="1">
            <a:normAutofit/>
          </a:bodyPr>
          <a:lstStyle/>
          <a:p>
            <a:pPr lvl="0"/>
            <a:r>
              <a:rPr lang="en-US"/>
              <a:t>Learning objectives</a:t>
            </a:r>
          </a:p>
        </p:txBody>
      </p:sp>
      <p:sp>
        <p:nvSpPr>
          <p:cNvPr id="5" name="Content Placeholder 4">
            <a:extLst>
              <a:ext uri="{FF2B5EF4-FFF2-40B4-BE49-F238E27FC236}">
                <a16:creationId xmlns:a16="http://schemas.microsoft.com/office/drawing/2014/main" id="{CD63837B-3055-3F4D-7470-AC4BE214412A}"/>
              </a:ext>
            </a:extLst>
          </p:cNvPr>
          <p:cNvSpPr txBox="1">
            <a:spLocks noGrp="1"/>
          </p:cNvSpPr>
          <p:nvPr>
            <p:ph idx="1"/>
          </p:nvPr>
        </p:nvSpPr>
        <p:spPr>
          <a:xfrm>
            <a:off x="868680" y="2386584"/>
            <a:ext cx="6281928" cy="3648456"/>
          </a:xfrm>
          <a:prstGeom prst="rect">
            <a:avLst/>
          </a:prstGeom>
          <a:noFill/>
          <a:ln>
            <a:noFill/>
          </a:ln>
        </p:spPr>
        <p:txBody>
          <a:bodyPr vert="horz" wrap="square" lIns="91440" tIns="45720" rIns="91440" bIns="45720" anchor="t" anchorCtr="0" compatLnSpc="1">
            <a:normAutofit/>
          </a:bodyPr>
          <a:lstStyle/>
          <a:p>
            <a:pPr lvl="0"/>
            <a:r>
              <a:rPr lang="en-US" sz="2400">
                <a:cs typeface="Microsoft New Tai Lue"/>
              </a:rPr>
              <a:t>1</a:t>
            </a:r>
            <a:r>
              <a:rPr lang="en-US" sz="3200">
                <a:cs typeface="Microsoft New Tai Lue"/>
              </a:rPr>
              <a:t>.</a:t>
            </a:r>
            <a:r>
              <a:rPr lang="en-US" sz="2000">
                <a:cs typeface="Times New Roman"/>
              </a:rPr>
              <a:t>Revisit ACEs from the angle of gender and racial disparities  </a:t>
            </a:r>
          </a:p>
          <a:p>
            <a:pPr lvl="0"/>
            <a:r>
              <a:rPr lang="en-US" sz="2000">
                <a:cs typeface="Times New Roman"/>
              </a:rPr>
              <a:t>2. Reflect on the clinical, prophylactic and therapeutic implications after self-administering the ACE questionnaire.</a:t>
            </a:r>
          </a:p>
          <a:p>
            <a:pPr lvl="0">
              <a:spcBef>
                <a:spcPts val="800"/>
              </a:spcBef>
            </a:pPr>
            <a:r>
              <a:rPr lang="en-US" sz="2400">
                <a:cs typeface="Times New Roman"/>
              </a:rPr>
              <a:t>3.</a:t>
            </a:r>
            <a:r>
              <a:rPr lang="en-US" sz="3200">
                <a:cs typeface="Times New Roman"/>
              </a:rPr>
              <a:t> </a:t>
            </a:r>
            <a:r>
              <a:rPr lang="en-US" sz="2000">
                <a:cs typeface="Times New Roman"/>
              </a:rPr>
              <a:t>Explain how self-care is a pre-requisite for trauma-informed care.</a:t>
            </a:r>
          </a:p>
          <a:p>
            <a:pPr lvl="0"/>
            <a:r>
              <a:rPr lang="en-US" sz="2000">
                <a:cs typeface="Times New Roman"/>
              </a:rPr>
              <a:t>4. Name three self-care strategies for healing and empowerment you intend to implement on a daily basis. </a:t>
            </a:r>
          </a:p>
          <a:p>
            <a:pPr lvl="0"/>
            <a:endParaRPr lang="en-US" sz="3200">
              <a:latin typeface="Utsaah"/>
              <a:cs typeface="Utsaah"/>
            </a:endParaRPr>
          </a:p>
        </p:txBody>
      </p:sp>
      <p:pic>
        <p:nvPicPr>
          <p:cNvPr id="6" name="Picture 2" descr="A picture containing outdoor, tree, sky, grass&#10;&#10;Description automatically generated">
            <a:extLst>
              <a:ext uri="{FF2B5EF4-FFF2-40B4-BE49-F238E27FC236}">
                <a16:creationId xmlns:a16="http://schemas.microsoft.com/office/drawing/2014/main" id="{5DA74F08-AE29-1B8F-1E8A-AA24CF1A3308}"/>
              </a:ext>
            </a:extLst>
          </p:cNvPr>
          <p:cNvPicPr>
            <a:picLocks noChangeAspect="1"/>
          </p:cNvPicPr>
          <p:nvPr/>
        </p:nvPicPr>
        <p:blipFill>
          <a:blip r:embed="rId2"/>
          <a:srcRect l="23628" r="27906"/>
          <a:stretch>
            <a:fillRect/>
          </a:stretch>
        </p:blipFill>
        <p:spPr>
          <a:xfrm>
            <a:off x="7837368" y="237744"/>
            <a:ext cx="4124419" cy="6382512"/>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658">
    <p:bg>
      <p:bgPr>
        <a:solidFill>
          <a:srgbClr val="FFFFFF"/>
        </a:solidFill>
        <a:effectLst/>
      </p:bgPr>
    </p:bg>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3DCA5789-FC5C-F03D-E43C-A0C59ED249B0}"/>
              </a:ext>
            </a:extLst>
          </p:cNvPr>
          <p:cNvSpPr>
            <a:spLocks noMove="1" noResize="1"/>
          </p:cNvSpPr>
          <p:nvPr/>
        </p:nvSpPr>
        <p:spPr>
          <a:xfrm>
            <a:off x="0" y="0"/>
            <a:ext cx="6579455"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3" name="Rectangle 20">
            <a:extLst>
              <a:ext uri="{FF2B5EF4-FFF2-40B4-BE49-F238E27FC236}">
                <a16:creationId xmlns:a16="http://schemas.microsoft.com/office/drawing/2014/main" id="{CFE851BD-ABB2-69A5-E2D7-4B0445B60F54}"/>
              </a:ext>
            </a:extLst>
          </p:cNvPr>
          <p:cNvSpPr>
            <a:spLocks noMove="1" noResize="1"/>
          </p:cNvSpPr>
          <p:nvPr/>
        </p:nvSpPr>
        <p:spPr>
          <a:xfrm>
            <a:off x="6579455" y="233263"/>
            <a:ext cx="5362178" cy="6391473"/>
          </a:xfrm>
          <a:prstGeom prst="rect">
            <a:avLst/>
          </a:prstGeom>
          <a:solidFill>
            <a:srgbClr val="E7E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4" name="Title 1">
            <a:extLst>
              <a:ext uri="{FF2B5EF4-FFF2-40B4-BE49-F238E27FC236}">
                <a16:creationId xmlns:a16="http://schemas.microsoft.com/office/drawing/2014/main" id="{903897EF-92AA-AC41-917F-934E54D01054}"/>
              </a:ext>
            </a:extLst>
          </p:cNvPr>
          <p:cNvSpPr txBox="1">
            <a:spLocks noGrp="1"/>
          </p:cNvSpPr>
          <p:nvPr>
            <p:ph type="title"/>
          </p:nvPr>
        </p:nvSpPr>
        <p:spPr>
          <a:xfrm>
            <a:off x="7064078" y="642594"/>
            <a:ext cx="4472924" cy="1371600"/>
          </a:xfrm>
          <a:prstGeom prst="rect">
            <a:avLst/>
          </a:prstGeom>
          <a:noFill/>
          <a:ln>
            <a:noFill/>
          </a:ln>
        </p:spPr>
        <p:txBody>
          <a:bodyPr vert="horz" wrap="square" lIns="91440" tIns="45720" rIns="91440" bIns="45720" anchor="ctr" anchorCtr="0" compatLnSpc="1">
            <a:noAutofit/>
          </a:bodyPr>
          <a:lstStyle/>
          <a:p>
            <a:pPr lvl="0"/>
            <a:br>
              <a:rPr lang="en-US" sz="3200" b="1" dirty="0"/>
            </a:br>
            <a:br>
              <a:rPr lang="en-US" sz="3200" b="1" dirty="0"/>
            </a:br>
            <a:r>
              <a:rPr lang="en-US" sz="3200" b="1" dirty="0"/>
              <a:t>Exercise 1:</a:t>
            </a:r>
            <a:br>
              <a:rPr lang="en-US" sz="3200" b="1" dirty="0"/>
            </a:br>
            <a:r>
              <a:rPr lang="en-US" sz="3200" b="1" dirty="0"/>
              <a:t>List 5 (secret) things that give you joy</a:t>
            </a:r>
          </a:p>
          <a:p>
            <a:pPr lvl="0"/>
            <a:endParaRPr lang="en-US" b="1" dirty="0"/>
          </a:p>
          <a:p>
            <a:pPr lvl="0"/>
            <a:endParaRPr lang="en-US" dirty="0"/>
          </a:p>
        </p:txBody>
      </p:sp>
      <p:pic>
        <p:nvPicPr>
          <p:cNvPr id="5" name="Content Placeholder 4" descr="Text&#10;&#10;Description automatically generated">
            <a:extLst>
              <a:ext uri="{FF2B5EF4-FFF2-40B4-BE49-F238E27FC236}">
                <a16:creationId xmlns:a16="http://schemas.microsoft.com/office/drawing/2014/main" id="{F1CC87E7-438C-F144-9CAB-DA2890C00242}"/>
              </a:ext>
            </a:extLst>
          </p:cNvPr>
          <p:cNvPicPr>
            <a:picLocks noChangeAspect="1"/>
          </p:cNvPicPr>
          <p:nvPr/>
        </p:nvPicPr>
        <p:blipFill>
          <a:blip r:embed="rId2"/>
          <a:srcRect t="17675" r="2" b="12848"/>
          <a:stretch>
            <a:fillRect/>
          </a:stretch>
        </p:blipFill>
        <p:spPr>
          <a:xfrm>
            <a:off x="233263" y="233263"/>
            <a:ext cx="3324383" cy="3755623"/>
          </a:xfrm>
          <a:prstGeom prst="rect">
            <a:avLst/>
          </a:prstGeom>
          <a:noFill/>
          <a:ln cap="flat">
            <a:noFill/>
          </a:ln>
        </p:spPr>
      </p:pic>
      <p:sp>
        <p:nvSpPr>
          <p:cNvPr id="6" name="Rectangle 22">
            <a:extLst>
              <a:ext uri="{FF2B5EF4-FFF2-40B4-BE49-F238E27FC236}">
                <a16:creationId xmlns:a16="http://schemas.microsoft.com/office/drawing/2014/main" id="{E4A8A7ED-86B2-386B-CFE8-DF2793796728}"/>
              </a:ext>
            </a:extLst>
          </p:cNvPr>
          <p:cNvSpPr>
            <a:spLocks noMove="1" noResize="1"/>
          </p:cNvSpPr>
          <p:nvPr/>
        </p:nvSpPr>
        <p:spPr>
          <a:xfrm>
            <a:off x="3692246" y="239051"/>
            <a:ext cx="2722671" cy="2474933"/>
          </a:xfrm>
          <a:prstGeom prst="rect">
            <a:avLst/>
          </a:prstGeom>
          <a:solidFill>
            <a:srgbClr val="475A5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7" name="Rectangle 24">
            <a:extLst>
              <a:ext uri="{FF2B5EF4-FFF2-40B4-BE49-F238E27FC236}">
                <a16:creationId xmlns:a16="http://schemas.microsoft.com/office/drawing/2014/main" id="{185D41A3-024D-10EA-4AF1-94EA992CB6D6}"/>
              </a:ext>
            </a:extLst>
          </p:cNvPr>
          <p:cNvSpPr>
            <a:spLocks noMove="1" noResize="1"/>
          </p:cNvSpPr>
          <p:nvPr/>
        </p:nvSpPr>
        <p:spPr>
          <a:xfrm>
            <a:off x="233263" y="4154695"/>
            <a:ext cx="3324383" cy="2470041"/>
          </a:xfrm>
          <a:prstGeom prst="rect">
            <a:avLst/>
          </a:prstGeom>
          <a:solidFill>
            <a:srgbClr val="475A5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pic>
        <p:nvPicPr>
          <p:cNvPr id="8" name="Picture 3" descr="A picture containing tree, plant, outdoor&#10;&#10;Description automatically generated">
            <a:extLst>
              <a:ext uri="{FF2B5EF4-FFF2-40B4-BE49-F238E27FC236}">
                <a16:creationId xmlns:a16="http://schemas.microsoft.com/office/drawing/2014/main" id="{81B79D00-189B-9B6F-0339-2E9C96CFCF58}"/>
              </a:ext>
            </a:extLst>
          </p:cNvPr>
          <p:cNvPicPr>
            <a:picLocks noChangeAspect="1"/>
          </p:cNvPicPr>
          <p:nvPr/>
        </p:nvPicPr>
        <p:blipFill>
          <a:blip r:embed="rId3"/>
          <a:srcRect t="1595" r="3" b="1599"/>
          <a:stretch>
            <a:fillRect/>
          </a:stretch>
        </p:blipFill>
        <p:spPr>
          <a:xfrm rot="5400013">
            <a:off x="3178632" y="3388460"/>
            <a:ext cx="3749881" cy="2722671"/>
          </a:xfrm>
          <a:prstGeom prst="rect">
            <a:avLst/>
          </a:prstGeom>
          <a:noFill/>
          <a:ln cap="flat">
            <a:noFill/>
          </a:ln>
        </p:spPr>
      </p:pic>
      <p:sp>
        <p:nvSpPr>
          <p:cNvPr id="9" name="Content Placeholder 8">
            <a:extLst>
              <a:ext uri="{FF2B5EF4-FFF2-40B4-BE49-F238E27FC236}">
                <a16:creationId xmlns:a16="http://schemas.microsoft.com/office/drawing/2014/main" id="{1DBCFB4E-BBD9-582A-D912-D829F8F2B4B3}"/>
              </a:ext>
            </a:extLst>
          </p:cNvPr>
          <p:cNvSpPr txBox="1">
            <a:spLocks noGrp="1"/>
          </p:cNvSpPr>
          <p:nvPr>
            <p:ph idx="1"/>
          </p:nvPr>
        </p:nvSpPr>
        <p:spPr>
          <a:xfrm>
            <a:off x="7064078" y="2103120"/>
            <a:ext cx="4472924" cy="3931920"/>
          </a:xfrm>
          <a:prstGeom prst="rect">
            <a:avLst/>
          </a:prstGeom>
          <a:noFill/>
          <a:ln>
            <a:noFill/>
          </a:ln>
        </p:spPr>
        <p:txBody>
          <a:bodyPr vert="horz" wrap="square" lIns="91440" tIns="45720" rIns="91440" bIns="45720" anchor="t" anchorCtr="0" compatLnSpc="1">
            <a:normAutofit/>
          </a:bodyPr>
          <a:lstStyle/>
          <a:p>
            <a:pPr lvl="0"/>
            <a:r>
              <a:rPr lang="en-US"/>
              <a:t>“…fixing dates years in advance…”</a:t>
            </a:r>
          </a:p>
          <a:p>
            <a:pPr lvl="0"/>
            <a:r>
              <a:rPr lang="en-US"/>
              <a:t>“the smile of Brad Pitt… the grace of Audrey Hepburn…”</a:t>
            </a:r>
          </a:p>
          <a:p>
            <a:pPr lvl="0"/>
            <a:r>
              <a:rPr lang="en-US"/>
              <a:t>“...replying with a smile to the silent question asked by all small babies: </a:t>
            </a:r>
            <a:r>
              <a:rPr lang="en-US" i="1"/>
              <a:t>"Who on earth are you?”</a:t>
            </a:r>
          </a:p>
          <a:p>
            <a:pPr lvl="0"/>
            <a:r>
              <a:rPr lang="en-US"/>
              <a:t>“…having an umbrella when you need one, a big enough umbrella for several people…”</a:t>
            </a:r>
          </a:p>
          <a:p>
            <a:pPr lvl="0"/>
            <a:r>
              <a:rPr lang="en-US"/>
              <a:t>“…listening to owls by night and crickets by day…”</a:t>
            </a:r>
          </a:p>
        </p:txBody>
      </p:sp>
      <p:sp>
        <p:nvSpPr>
          <p:cNvPr id="10" name="Rectangle 26">
            <a:extLst>
              <a:ext uri="{FF2B5EF4-FFF2-40B4-BE49-F238E27FC236}">
                <a16:creationId xmlns:a16="http://schemas.microsoft.com/office/drawing/2014/main" id="{3556042C-A588-24BC-DCC3-4812232CE57F}"/>
              </a:ext>
            </a:extLst>
          </p:cNvPr>
          <p:cNvSpPr>
            <a:spLocks noMove="1" noResize="1"/>
          </p:cNvSpPr>
          <p:nvPr/>
        </p:nvSpPr>
        <p:spPr>
          <a:xfrm>
            <a:off x="6708715" y="374904"/>
            <a:ext cx="5103659" cy="6108192"/>
          </a:xfrm>
          <a:prstGeom prst="rect">
            <a:avLst/>
          </a:prstGeom>
          <a:noFill/>
          <a:ln w="6345" cap="sq">
            <a:solidFill>
              <a:srgbClr val="404040"/>
            </a:solidFill>
            <a:prstDash val="solid"/>
            <a:miter/>
          </a:ln>
        </p:spPr>
        <p:txBody>
          <a:bodyPr lIns="0" tIns="0" rIns="0" bIns="0">
            <a:noAutofit/>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684">
    <p:bg>
      <p:bgPr>
        <a:solidFill>
          <a:srgbClr val="FFFFFF"/>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D989347-A0E1-C554-5F0C-A9AABA1EFB50}"/>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3" name="Rectangle 12">
            <a:extLst>
              <a:ext uri="{FF2B5EF4-FFF2-40B4-BE49-F238E27FC236}">
                <a16:creationId xmlns:a16="http://schemas.microsoft.com/office/drawing/2014/main" id="{268BE4AB-F2CC-E4E4-B115-A0FE90EC24CC}"/>
              </a:ext>
            </a:extLst>
          </p:cNvPr>
          <p:cNvSpPr>
            <a:spLocks noMove="1" noResize="1"/>
          </p:cNvSpPr>
          <p:nvPr/>
        </p:nvSpPr>
        <p:spPr>
          <a:xfrm>
            <a:off x="6621270" y="255099"/>
            <a:ext cx="5342135" cy="6361599"/>
          </a:xfrm>
          <a:prstGeom prst="rect">
            <a:avLst/>
          </a:prstGeom>
          <a:solidFill>
            <a:srgbClr val="E7E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4" name="Title 4">
            <a:extLst>
              <a:ext uri="{FF2B5EF4-FFF2-40B4-BE49-F238E27FC236}">
                <a16:creationId xmlns:a16="http://schemas.microsoft.com/office/drawing/2014/main" id="{15538BF7-5D26-A817-EA23-9E5EE361FB95}"/>
              </a:ext>
            </a:extLst>
          </p:cNvPr>
          <p:cNvSpPr txBox="1">
            <a:spLocks noGrp="1"/>
          </p:cNvSpPr>
          <p:nvPr>
            <p:ph type="title"/>
          </p:nvPr>
        </p:nvSpPr>
        <p:spPr>
          <a:xfrm>
            <a:off x="7064078" y="642594"/>
            <a:ext cx="4472924" cy="1371600"/>
          </a:xfrm>
          <a:prstGeom prst="rect">
            <a:avLst/>
          </a:prstGeom>
          <a:noFill/>
          <a:ln>
            <a:noFill/>
          </a:ln>
        </p:spPr>
        <p:txBody>
          <a:bodyPr vert="horz" wrap="square" lIns="91440" tIns="45720" rIns="91440" bIns="45720" anchor="ctr" anchorCtr="0" compatLnSpc="1">
            <a:normAutofit/>
          </a:bodyPr>
          <a:lstStyle/>
          <a:p>
            <a:pPr lvl="0"/>
            <a:r>
              <a:rPr lang="en-US" sz="4400"/>
              <a:t>The flip side of joy</a:t>
            </a:r>
          </a:p>
        </p:txBody>
      </p:sp>
      <p:sp>
        <p:nvSpPr>
          <p:cNvPr id="5" name="Content Placeholder 5">
            <a:extLst>
              <a:ext uri="{FF2B5EF4-FFF2-40B4-BE49-F238E27FC236}">
                <a16:creationId xmlns:a16="http://schemas.microsoft.com/office/drawing/2014/main" id="{42F82909-29C0-5F01-5EB6-9A02B87AB871}"/>
              </a:ext>
            </a:extLst>
          </p:cNvPr>
          <p:cNvSpPr txBox="1">
            <a:spLocks noGrp="1"/>
          </p:cNvSpPr>
          <p:nvPr>
            <p:ph idx="1"/>
          </p:nvPr>
        </p:nvSpPr>
        <p:spPr>
          <a:xfrm>
            <a:off x="7064078" y="2103120"/>
            <a:ext cx="4472924" cy="3931920"/>
          </a:xfrm>
          <a:prstGeom prst="rect">
            <a:avLst/>
          </a:prstGeom>
          <a:noFill/>
          <a:ln>
            <a:noFill/>
          </a:ln>
        </p:spPr>
        <p:txBody>
          <a:bodyPr vert="horz" wrap="square" lIns="91440" tIns="45720" rIns="91440" bIns="45720" anchor="t" anchorCtr="0" compatLnSpc="1">
            <a:normAutofit/>
          </a:bodyPr>
          <a:lstStyle/>
          <a:p>
            <a:pPr lvl="0"/>
            <a:r>
              <a:rPr lang="en-US" sz="2000">
                <a:cs typeface="Times New Roman"/>
              </a:rPr>
              <a:t>What stress have you experienced and overcome? </a:t>
            </a:r>
          </a:p>
          <a:p>
            <a:pPr lvl="0"/>
            <a:r>
              <a:rPr lang="en-US" sz="2000">
                <a:cs typeface="Times New Roman"/>
              </a:rPr>
              <a:t>What helped you cope with the situations? </a:t>
            </a:r>
          </a:p>
          <a:p>
            <a:pPr lvl="0"/>
            <a:r>
              <a:rPr lang="en-US" sz="2000">
                <a:cs typeface="Times New Roman"/>
              </a:rPr>
              <a:t>What stresses are still impacting you to this day? </a:t>
            </a:r>
          </a:p>
          <a:p>
            <a:pPr lvl="0"/>
            <a:r>
              <a:rPr lang="en-US" sz="2000">
                <a:cs typeface="Times New Roman"/>
              </a:rPr>
              <a:t>Do you know where you are stuck? (anger, shame, unresolved grief, constant reminders...) </a:t>
            </a:r>
          </a:p>
          <a:p>
            <a:pPr lvl="0"/>
            <a:endParaRPr lang="en-US">
              <a:latin typeface="Times New Roman"/>
              <a:cs typeface="Times New Roman"/>
            </a:endParaRPr>
          </a:p>
          <a:p>
            <a:pPr lvl="0"/>
            <a:endParaRPr lang="en-US"/>
          </a:p>
          <a:p>
            <a:pPr lvl="0"/>
            <a:endParaRPr lang="en-US"/>
          </a:p>
          <a:p>
            <a:pPr lvl="0"/>
            <a:endParaRPr lang="en-US"/>
          </a:p>
        </p:txBody>
      </p:sp>
      <p:sp>
        <p:nvSpPr>
          <p:cNvPr id="6" name="Rectangle 14">
            <a:extLst>
              <a:ext uri="{FF2B5EF4-FFF2-40B4-BE49-F238E27FC236}">
                <a16:creationId xmlns:a16="http://schemas.microsoft.com/office/drawing/2014/main" id="{A33F0F81-3280-63E1-5BAC-3AAB297C5AB0}"/>
              </a:ext>
            </a:extLst>
          </p:cNvPr>
          <p:cNvSpPr>
            <a:spLocks noMove="1" noResize="1"/>
          </p:cNvSpPr>
          <p:nvPr/>
        </p:nvSpPr>
        <p:spPr>
          <a:xfrm>
            <a:off x="6769102" y="393365"/>
            <a:ext cx="5018208" cy="6035542"/>
          </a:xfrm>
          <a:prstGeom prst="rect">
            <a:avLst/>
          </a:prstGeom>
          <a:noFill/>
          <a:ln w="6345" cap="flat">
            <a:solidFill>
              <a:srgbClr val="404040"/>
            </a:solid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endParaRPr>
          </a:p>
        </p:txBody>
      </p:sp>
      <p:sp>
        <p:nvSpPr>
          <p:cNvPr id="7" name="TextBox 2">
            <a:extLst>
              <a:ext uri="{FF2B5EF4-FFF2-40B4-BE49-F238E27FC236}">
                <a16:creationId xmlns:a16="http://schemas.microsoft.com/office/drawing/2014/main" id="{7BD7A840-1EB3-E231-D174-1276A0D48B2E}"/>
              </a:ext>
            </a:extLst>
          </p:cNvPr>
          <p:cNvSpPr txBox="1"/>
          <p:nvPr/>
        </p:nvSpPr>
        <p:spPr>
          <a:xfrm>
            <a:off x="2235991" y="938210"/>
            <a:ext cx="3183730"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aramond"/>
              </a:rPr>
              <a:t>Click to add text</a:t>
            </a:r>
          </a:p>
        </p:txBody>
      </p:sp>
      <p:pic>
        <p:nvPicPr>
          <p:cNvPr id="8" name="Picture 3" descr="A picture containing wall, indoor, sculpture, seat&#10;&#10;Description automatically generated">
            <a:extLst>
              <a:ext uri="{FF2B5EF4-FFF2-40B4-BE49-F238E27FC236}">
                <a16:creationId xmlns:a16="http://schemas.microsoft.com/office/drawing/2014/main" id="{21ED4974-5573-6ED9-38D4-5F6895699FE0}"/>
              </a:ext>
            </a:extLst>
          </p:cNvPr>
          <p:cNvPicPr>
            <a:picLocks noChangeAspect="1"/>
          </p:cNvPicPr>
          <p:nvPr/>
        </p:nvPicPr>
        <p:blipFill>
          <a:blip r:embed="rId2"/>
          <a:stretch>
            <a:fillRect/>
          </a:stretch>
        </p:blipFill>
        <p:spPr>
          <a:xfrm>
            <a:off x="840315" y="755651"/>
            <a:ext cx="5346697" cy="5346697"/>
          </a:xfrm>
          <a:prstGeom prst="rect">
            <a:avLst/>
          </a:prstGeom>
          <a:noFill/>
          <a:ln cap="flat">
            <a:noFill/>
          </a:ln>
        </p:spPr>
      </p:pic>
    </p:spTree>
  </p:cSld>
  <p:clrMapOvr>
    <a:masterClrMapping/>
  </p:clrMapOvr>
</p:sld>
</file>

<file path=ppt/theme/theme1.xml><?xml version="1.0" encoding="utf-8"?>
<a:theme xmlns:a="http://schemas.openxmlformats.org/drawingml/2006/main" name="Sav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TotalTime>
  <Words>2350</Words>
  <Application>Microsoft Office PowerPoint</Application>
  <PresentationFormat>Widescreen</PresentationFormat>
  <Paragraphs>303</Paragraphs>
  <Slides>46</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Arial</vt:lpstr>
      <vt:lpstr>Calibri</vt:lpstr>
      <vt:lpstr>Calibri Light</vt:lpstr>
      <vt:lpstr>Garamond</vt:lpstr>
      <vt:lpstr>Palatino Linotype</vt:lpstr>
      <vt:lpstr>Proxima Nova Light</vt:lpstr>
      <vt:lpstr>Segoe UI</vt:lpstr>
      <vt:lpstr>Times New Roman</vt:lpstr>
      <vt:lpstr>Utsaah</vt:lpstr>
      <vt:lpstr>Savon</vt:lpstr>
      <vt:lpstr>Office Theme</vt:lpstr>
      <vt:lpstr>Overcoming childhood toxic stress: biography of wounded healer</vt:lpstr>
      <vt:lpstr>Acknowledgements</vt:lpstr>
      <vt:lpstr>Disclosures</vt:lpstr>
      <vt:lpstr>Disclaimer</vt:lpstr>
      <vt:lpstr>Wounded healer</vt:lpstr>
      <vt:lpstr>Writing materials recommended </vt:lpstr>
      <vt:lpstr>Learning objectives</vt:lpstr>
      <vt:lpstr>  Exercise 1: List 5 (secret) things that give you joy  </vt:lpstr>
      <vt:lpstr>The flip side of joy</vt:lpstr>
      <vt:lpstr>ADVERSE CHILDHOOD EXPERIENCES (ACEs) screening</vt:lpstr>
      <vt:lpstr>ADVERSE CHILDHOOD EXPERIENCES (ACEs) screening</vt:lpstr>
      <vt:lpstr>ACEs Screening for Risk</vt:lpstr>
      <vt:lpstr>A high score… what now?</vt:lpstr>
      <vt:lpstr>First step: self-compassion</vt:lpstr>
      <vt:lpstr>PowerPoint Presentation</vt:lpstr>
      <vt:lpstr> Body as messenger,  skin as parchment </vt:lpstr>
      <vt:lpstr>Gender and racial differences: time to develop a deeper understanding </vt:lpstr>
      <vt:lpstr>Is it easier to blame non-modifiable characteristics than injustice and inequalities? </vt:lpstr>
      <vt:lpstr>Other conditions that can develop from chronic inflammation</vt:lpstr>
      <vt:lpstr>Owning your vulnerabilities can be a source of unique insights and momentum. </vt:lpstr>
      <vt:lpstr>Are you an empath?</vt:lpstr>
      <vt:lpstr>You are an overcomer, a self-healer</vt:lpstr>
      <vt:lpstr>RAIN </vt:lpstr>
      <vt:lpstr>Seven action steps to help you heal  (Christiane Northrup, MD)</vt:lpstr>
      <vt:lpstr>Self-care and Resilience: ten themes (Southwick &amp; Charney, 2018) </vt:lpstr>
      <vt:lpstr> Self-regulation and breaking the cycle of traumatization </vt:lpstr>
      <vt:lpstr>Post-traumatic growth</vt:lpstr>
      <vt:lpstr>PowerPoint Presentation</vt:lpstr>
      <vt:lpstr>Reframe adversity as constructively as possible</vt:lpstr>
      <vt:lpstr>PowerPoint Presentation</vt:lpstr>
      <vt:lpstr>PowerPoint Presentation</vt:lpstr>
      <vt:lpstr>Joy of medicine, joy of life</vt:lpstr>
      <vt:lpstr>How do we cultivate joy, or awe?</vt:lpstr>
      <vt:lpstr>You can create your meditation/joy « menu »</vt:lpstr>
      <vt:lpstr>Self-care toolkit principles</vt:lpstr>
      <vt:lpstr>Anticipating the future</vt:lpstr>
      <vt:lpstr>     Create a nexus event!  To move away from the timeline  created by ACEs...      </vt:lpstr>
      <vt:lpstr> Your nexus event  </vt:lpstr>
      <vt:lpstr>Dynamic biography- We engage in storytelling to:</vt:lpstr>
      <vt:lpstr>"Love it Forward" -Jeff Brown</vt:lpstr>
      <vt:lpstr>PowerPoint Presentation</vt:lpstr>
      <vt:lpstr>PowerPoint Presentation</vt:lpstr>
      <vt:lpstr>Pieces of a puzzle, not fragments</vt:lpstr>
      <vt:lpstr> RESPITE: on-line wellness resource </vt:lpstr>
      <vt:lpstr>https://hprtselfcare.org/</vt:lpstr>
      <vt:lpstr>Questions, comments, epiphanies?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Self-care and Vicarious Resilience as Buffers to Secondary Traumatization.</dc:title>
  <dc:creator>Caroline Giroux</dc:creator>
  <cp:lastModifiedBy>Caroline Giroux</cp:lastModifiedBy>
  <cp:revision>1202</cp:revision>
  <dcterms:created xsi:type="dcterms:W3CDTF">2020-12-09T01:10:37Z</dcterms:created>
  <dcterms:modified xsi:type="dcterms:W3CDTF">2022-09-30T00:28:57Z</dcterms:modified>
</cp:coreProperties>
</file>